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8"/>
  </p:notesMasterIdLst>
  <p:handoutMasterIdLst>
    <p:handoutMasterId r:id="rId39"/>
  </p:handoutMasterIdLst>
  <p:sldIdLst>
    <p:sldId id="313" r:id="rId5"/>
    <p:sldId id="259" r:id="rId6"/>
    <p:sldId id="263" r:id="rId7"/>
    <p:sldId id="278" r:id="rId8"/>
    <p:sldId id="274" r:id="rId9"/>
    <p:sldId id="279" r:id="rId10"/>
    <p:sldId id="343" r:id="rId11"/>
    <p:sldId id="340" r:id="rId12"/>
    <p:sldId id="341" r:id="rId13"/>
    <p:sldId id="342" r:id="rId14"/>
    <p:sldId id="314" r:id="rId15"/>
    <p:sldId id="315" r:id="rId16"/>
    <p:sldId id="316" r:id="rId17"/>
    <p:sldId id="318" r:id="rId18"/>
    <p:sldId id="319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4" r:id="rId30"/>
    <p:sldId id="335" r:id="rId31"/>
    <p:sldId id="336" r:id="rId32"/>
    <p:sldId id="294" r:id="rId33"/>
    <p:sldId id="282" r:id="rId34"/>
    <p:sldId id="337" r:id="rId35"/>
    <p:sldId id="312" r:id="rId36"/>
    <p:sldId id="306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14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96270" autoAdjust="0"/>
  </p:normalViewPr>
  <p:slideViewPr>
    <p:cSldViewPr snapToGrid="0">
      <p:cViewPr varScale="1">
        <p:scale>
          <a:sx n="56" d="100"/>
          <a:sy n="56" d="100"/>
        </p:scale>
        <p:origin x="996" y="44"/>
      </p:cViewPr>
      <p:guideLst>
        <p:guide orient="horz" pos="1117"/>
        <p:guide orient="horz" pos="1275"/>
        <p:guide orient="horz" pos="715"/>
        <p:guide orient="horz" pos="3861"/>
        <p:guide orient="horz" pos="3944"/>
        <p:guide pos="428"/>
        <p:guide pos="7224"/>
        <p:guide pos="914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E3907-FF65-48C4-B31A-41944B9CC95F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DE27E9-DA7E-4F9C-A8FF-B8AFEE7C7E2C}">
      <dgm:prSet phldrT="[Text]"/>
      <dgm:spPr>
        <a:solidFill>
          <a:srgbClr val="FF0000"/>
        </a:solidFill>
      </dgm:spPr>
      <dgm:t>
        <a:bodyPr/>
        <a:lstStyle/>
        <a:p>
          <a:r>
            <a:rPr lang="cs-CZ" dirty="0"/>
            <a:t>Obavy z přenosu infekcí</a:t>
          </a:r>
          <a:endParaRPr lang="en-GB" dirty="0"/>
        </a:p>
      </dgm:t>
    </dgm:pt>
    <dgm:pt modelId="{4D3979DA-3185-491E-9204-801372E7D2BD}" type="parTrans" cxnId="{F7DF3848-93CB-4F8D-A480-96F75A3B0888}">
      <dgm:prSet/>
      <dgm:spPr/>
      <dgm:t>
        <a:bodyPr/>
        <a:lstStyle/>
        <a:p>
          <a:endParaRPr lang="en-GB"/>
        </a:p>
      </dgm:t>
    </dgm:pt>
    <dgm:pt modelId="{2D0B67F8-64A4-4953-B69C-E329D820AE3E}" type="sibTrans" cxnId="{F7DF3848-93CB-4F8D-A480-96F75A3B0888}">
      <dgm:prSet/>
      <dgm:spPr/>
      <dgm:t>
        <a:bodyPr/>
        <a:lstStyle/>
        <a:p>
          <a:endParaRPr lang="en-GB"/>
        </a:p>
      </dgm:t>
    </dgm:pt>
    <dgm:pt modelId="{E80122A8-621B-42EE-802C-5EF8BEEDD259}">
      <dgm:prSet phldrT="[Text]"/>
      <dgm:spPr/>
      <dgm:t>
        <a:bodyPr/>
        <a:lstStyle/>
        <a:p>
          <a:r>
            <a:rPr lang="cs-CZ" dirty="0"/>
            <a:t>Nové nástroje s menšími lumeny</a:t>
          </a:r>
          <a:endParaRPr lang="en-GB" dirty="0"/>
        </a:p>
      </dgm:t>
    </dgm:pt>
    <dgm:pt modelId="{0975E100-CFEF-4A07-AF58-53EB2964AA12}" type="parTrans" cxnId="{F2A51D97-D8C0-4C15-AF3E-A622B4B35D23}">
      <dgm:prSet/>
      <dgm:spPr/>
      <dgm:t>
        <a:bodyPr/>
        <a:lstStyle/>
        <a:p>
          <a:endParaRPr lang="en-GB"/>
        </a:p>
      </dgm:t>
    </dgm:pt>
    <dgm:pt modelId="{F5E0AA42-389A-42A5-9E61-0E0670B7C715}" type="sibTrans" cxnId="{F2A51D97-D8C0-4C15-AF3E-A622B4B35D23}">
      <dgm:prSet/>
      <dgm:spPr/>
      <dgm:t>
        <a:bodyPr/>
        <a:lstStyle/>
        <a:p>
          <a:endParaRPr lang="en-GB"/>
        </a:p>
      </dgm:t>
    </dgm:pt>
    <dgm:pt modelId="{1D108821-BE8E-4476-A9A1-C5E5D79350D1}">
      <dgm:prSet phldrT="[Text]" custT="1"/>
      <dgm:spPr>
        <a:solidFill>
          <a:srgbClr val="5AC8AF"/>
        </a:solidFill>
      </dgm:spPr>
      <dgm:t>
        <a:bodyPr/>
        <a:lstStyle/>
        <a:p>
          <a:r>
            <a:rPr lang="cs-CZ" sz="1200" dirty="0"/>
            <a:t>Nástroje s jemnějšími pracovními mechanismy</a:t>
          </a:r>
          <a:endParaRPr lang="en-GB" sz="1200" dirty="0"/>
        </a:p>
      </dgm:t>
    </dgm:pt>
    <dgm:pt modelId="{9CCD65DA-7C60-4CFB-B287-3FBDEBDF8CD5}" type="parTrans" cxnId="{6849DDAE-8E9C-4582-BA69-848005E1426E}">
      <dgm:prSet/>
      <dgm:spPr/>
      <dgm:t>
        <a:bodyPr/>
        <a:lstStyle/>
        <a:p>
          <a:endParaRPr lang="en-GB"/>
        </a:p>
      </dgm:t>
    </dgm:pt>
    <dgm:pt modelId="{70FA4160-DB8A-4765-A5F6-0836F1E0606E}" type="sibTrans" cxnId="{6849DDAE-8E9C-4582-BA69-848005E1426E}">
      <dgm:prSet/>
      <dgm:spPr/>
      <dgm:t>
        <a:bodyPr/>
        <a:lstStyle/>
        <a:p>
          <a:endParaRPr lang="en-GB"/>
        </a:p>
      </dgm:t>
    </dgm:pt>
    <dgm:pt modelId="{FEEF58B8-D520-4B10-BD6E-7997FDE7D56E}">
      <dgm:prSet phldrT="[Text]" custT="1"/>
      <dgm:spPr/>
      <dgm:t>
        <a:bodyPr/>
        <a:lstStyle/>
        <a:p>
          <a:endParaRPr lang="cs-CZ" sz="2000" dirty="0"/>
        </a:p>
        <a:p>
          <a:endParaRPr lang="cs-CZ" sz="2000" dirty="0"/>
        </a:p>
        <a:p>
          <a:r>
            <a:rPr lang="cs-CZ" sz="2000" dirty="0">
              <a:solidFill>
                <a:srgbClr val="F01928"/>
              </a:solidFill>
            </a:rPr>
            <a:t>Od 80. let 20. stol. postupný přechod k jednorázovým pomůckám</a:t>
          </a:r>
          <a:endParaRPr lang="en-GB" sz="2000" dirty="0">
            <a:solidFill>
              <a:srgbClr val="F01928"/>
            </a:solidFill>
          </a:endParaRPr>
        </a:p>
      </dgm:t>
    </dgm:pt>
    <dgm:pt modelId="{DD71B8A5-3EBB-44D8-821C-BD2FBA58F00A}" type="parTrans" cxnId="{0E4054A8-DEA1-4942-B211-C4249E621D80}">
      <dgm:prSet/>
      <dgm:spPr/>
      <dgm:t>
        <a:bodyPr/>
        <a:lstStyle/>
        <a:p>
          <a:endParaRPr lang="en-GB"/>
        </a:p>
      </dgm:t>
    </dgm:pt>
    <dgm:pt modelId="{29DED862-39AF-4697-8815-F1A4E33CDA0E}" type="sibTrans" cxnId="{0E4054A8-DEA1-4942-B211-C4249E621D80}">
      <dgm:prSet/>
      <dgm:spPr/>
      <dgm:t>
        <a:bodyPr/>
        <a:lstStyle/>
        <a:p>
          <a:endParaRPr lang="en-GB"/>
        </a:p>
      </dgm:t>
    </dgm:pt>
    <dgm:pt modelId="{300C04D2-658F-4873-970E-51CBE62D279F}" type="pres">
      <dgm:prSet presAssocID="{343E3907-FF65-48C4-B31A-41944B9CC95F}" presName="Name0" presStyleCnt="0">
        <dgm:presLayoutVars>
          <dgm:chMax val="4"/>
          <dgm:resizeHandles val="exact"/>
        </dgm:presLayoutVars>
      </dgm:prSet>
      <dgm:spPr/>
    </dgm:pt>
    <dgm:pt modelId="{4F0B793E-9D5C-43DA-80D6-9E7CB2C8A4D5}" type="pres">
      <dgm:prSet presAssocID="{343E3907-FF65-48C4-B31A-41944B9CC95F}" presName="ellipse" presStyleLbl="trBgShp" presStyleIdx="0" presStyleCnt="1" custScaleX="126047" custLinFactNeighborX="155" custLinFactNeighborY="69116"/>
      <dgm:spPr/>
    </dgm:pt>
    <dgm:pt modelId="{C69DDEBD-1874-4FD0-B3D9-05035AA94A3D}" type="pres">
      <dgm:prSet presAssocID="{343E3907-FF65-48C4-B31A-41944B9CC95F}" presName="arrow1" presStyleLbl="fgShp" presStyleIdx="0" presStyleCnt="1" custLinFactY="32932" custLinFactNeighborX="0" custLinFactNeighborY="100000"/>
      <dgm:spPr/>
    </dgm:pt>
    <dgm:pt modelId="{7BC0DCCE-774F-4CF2-8D2C-17C39DFD261E}" type="pres">
      <dgm:prSet presAssocID="{343E3907-FF65-48C4-B31A-41944B9CC95F}" presName="rectangle" presStyleLbl="revTx" presStyleIdx="0" presStyleCnt="1" custScaleX="160308" custLinFactNeighborX="855" custLinFactNeighborY="54497">
        <dgm:presLayoutVars>
          <dgm:bulletEnabled val="1"/>
        </dgm:presLayoutVars>
      </dgm:prSet>
      <dgm:spPr/>
    </dgm:pt>
    <dgm:pt modelId="{42E61F7D-7531-4AD3-ADD4-0122FAE802D3}" type="pres">
      <dgm:prSet presAssocID="{E80122A8-621B-42EE-802C-5EF8BEEDD259}" presName="item1" presStyleLbl="node1" presStyleIdx="0" presStyleCnt="3" custLinFactNeighborX="41836" custLinFactNeighborY="-37606">
        <dgm:presLayoutVars>
          <dgm:bulletEnabled val="1"/>
        </dgm:presLayoutVars>
      </dgm:prSet>
      <dgm:spPr/>
    </dgm:pt>
    <dgm:pt modelId="{A62FAA00-4C62-4C53-8A76-2291FDC4A20A}" type="pres">
      <dgm:prSet presAssocID="{1D108821-BE8E-4476-A9A1-C5E5D79350D1}" presName="item2" presStyleLbl="node1" presStyleIdx="1" presStyleCnt="3" custLinFactX="27263" custLinFactY="8699" custLinFactNeighborX="100000" custLinFactNeighborY="100000">
        <dgm:presLayoutVars>
          <dgm:bulletEnabled val="1"/>
        </dgm:presLayoutVars>
      </dgm:prSet>
      <dgm:spPr/>
    </dgm:pt>
    <dgm:pt modelId="{F2849C8C-78B1-4A9A-9232-BE61D12B884C}" type="pres">
      <dgm:prSet presAssocID="{FEEF58B8-D520-4B10-BD6E-7997FDE7D56E}" presName="item3" presStyleLbl="node1" presStyleIdx="2" presStyleCnt="3" custLinFactX="-23040" custLinFactY="8126" custLinFactNeighborX="-100000" custLinFactNeighborY="100000">
        <dgm:presLayoutVars>
          <dgm:bulletEnabled val="1"/>
        </dgm:presLayoutVars>
      </dgm:prSet>
      <dgm:spPr/>
    </dgm:pt>
    <dgm:pt modelId="{A6544D88-26C3-47D0-A188-CA2D6FF8888F}" type="pres">
      <dgm:prSet presAssocID="{343E3907-FF65-48C4-B31A-41944B9CC95F}" presName="funnel" presStyleLbl="trAlignAcc1" presStyleIdx="0" presStyleCnt="1" custScaleX="126662" custScaleY="90700" custLinFactNeighborX="733" custLinFactNeighborY="23757"/>
      <dgm:spPr/>
    </dgm:pt>
  </dgm:ptLst>
  <dgm:cxnLst>
    <dgm:cxn modelId="{5AF2675B-6F7B-4070-8EF8-473AB45A1D0F}" type="presOf" srcId="{E80122A8-621B-42EE-802C-5EF8BEEDD259}" destId="{A62FAA00-4C62-4C53-8A76-2291FDC4A20A}" srcOrd="0" destOrd="0" presId="urn:microsoft.com/office/officeart/2005/8/layout/funnel1"/>
    <dgm:cxn modelId="{F7DF3848-93CB-4F8D-A480-96F75A3B0888}" srcId="{343E3907-FF65-48C4-B31A-41944B9CC95F}" destId="{7EDE27E9-DA7E-4F9C-A8FF-B8AFEE7C7E2C}" srcOrd="0" destOrd="0" parTransId="{4D3979DA-3185-491E-9204-801372E7D2BD}" sibTransId="{2D0B67F8-64A4-4953-B69C-E329D820AE3E}"/>
    <dgm:cxn modelId="{D961AC6F-AB5F-4B73-8E77-EE5228E6C302}" type="presOf" srcId="{343E3907-FF65-48C4-B31A-41944B9CC95F}" destId="{300C04D2-658F-4873-970E-51CBE62D279F}" srcOrd="0" destOrd="0" presId="urn:microsoft.com/office/officeart/2005/8/layout/funnel1"/>
    <dgm:cxn modelId="{A400B852-C1A8-4AAB-B0F7-F5CFDF6B0438}" type="presOf" srcId="{1D108821-BE8E-4476-A9A1-C5E5D79350D1}" destId="{42E61F7D-7531-4AD3-ADD4-0122FAE802D3}" srcOrd="0" destOrd="0" presId="urn:microsoft.com/office/officeart/2005/8/layout/funnel1"/>
    <dgm:cxn modelId="{04C17790-D43F-427D-AD5E-8FD4F3A227D1}" type="presOf" srcId="{FEEF58B8-D520-4B10-BD6E-7997FDE7D56E}" destId="{7BC0DCCE-774F-4CF2-8D2C-17C39DFD261E}" srcOrd="0" destOrd="0" presId="urn:microsoft.com/office/officeart/2005/8/layout/funnel1"/>
    <dgm:cxn modelId="{F2A51D97-D8C0-4C15-AF3E-A622B4B35D23}" srcId="{343E3907-FF65-48C4-B31A-41944B9CC95F}" destId="{E80122A8-621B-42EE-802C-5EF8BEEDD259}" srcOrd="1" destOrd="0" parTransId="{0975E100-CFEF-4A07-AF58-53EB2964AA12}" sibTransId="{F5E0AA42-389A-42A5-9E61-0E0670B7C715}"/>
    <dgm:cxn modelId="{0E4054A8-DEA1-4942-B211-C4249E621D80}" srcId="{343E3907-FF65-48C4-B31A-41944B9CC95F}" destId="{FEEF58B8-D520-4B10-BD6E-7997FDE7D56E}" srcOrd="3" destOrd="0" parTransId="{DD71B8A5-3EBB-44D8-821C-BD2FBA58F00A}" sibTransId="{29DED862-39AF-4697-8815-F1A4E33CDA0E}"/>
    <dgm:cxn modelId="{6849DDAE-8E9C-4582-BA69-848005E1426E}" srcId="{343E3907-FF65-48C4-B31A-41944B9CC95F}" destId="{1D108821-BE8E-4476-A9A1-C5E5D79350D1}" srcOrd="2" destOrd="0" parTransId="{9CCD65DA-7C60-4CFB-B287-3FBDEBDF8CD5}" sibTransId="{70FA4160-DB8A-4765-A5F6-0836F1E0606E}"/>
    <dgm:cxn modelId="{7EDD8ABA-2C33-4468-AC2D-37D82673AF05}" type="presOf" srcId="{7EDE27E9-DA7E-4F9C-A8FF-B8AFEE7C7E2C}" destId="{F2849C8C-78B1-4A9A-9232-BE61D12B884C}" srcOrd="0" destOrd="0" presId="urn:microsoft.com/office/officeart/2005/8/layout/funnel1"/>
    <dgm:cxn modelId="{2FD0E72A-CF16-420E-9A63-4AD2AA655ECD}" type="presParOf" srcId="{300C04D2-658F-4873-970E-51CBE62D279F}" destId="{4F0B793E-9D5C-43DA-80D6-9E7CB2C8A4D5}" srcOrd="0" destOrd="0" presId="urn:microsoft.com/office/officeart/2005/8/layout/funnel1"/>
    <dgm:cxn modelId="{CC385713-3B8C-4513-8338-C87E4AFB155E}" type="presParOf" srcId="{300C04D2-658F-4873-970E-51CBE62D279F}" destId="{C69DDEBD-1874-4FD0-B3D9-05035AA94A3D}" srcOrd="1" destOrd="0" presId="urn:microsoft.com/office/officeart/2005/8/layout/funnel1"/>
    <dgm:cxn modelId="{A210FBED-6E3F-4099-A223-3AA841660ED9}" type="presParOf" srcId="{300C04D2-658F-4873-970E-51CBE62D279F}" destId="{7BC0DCCE-774F-4CF2-8D2C-17C39DFD261E}" srcOrd="2" destOrd="0" presId="urn:microsoft.com/office/officeart/2005/8/layout/funnel1"/>
    <dgm:cxn modelId="{2B74391C-058C-4314-818D-69B3EC20724B}" type="presParOf" srcId="{300C04D2-658F-4873-970E-51CBE62D279F}" destId="{42E61F7D-7531-4AD3-ADD4-0122FAE802D3}" srcOrd="3" destOrd="0" presId="urn:microsoft.com/office/officeart/2005/8/layout/funnel1"/>
    <dgm:cxn modelId="{9CB3C7B8-4271-4ACF-8AF1-9C14E264BD8C}" type="presParOf" srcId="{300C04D2-658F-4873-970E-51CBE62D279F}" destId="{A62FAA00-4C62-4C53-8A76-2291FDC4A20A}" srcOrd="4" destOrd="0" presId="urn:microsoft.com/office/officeart/2005/8/layout/funnel1"/>
    <dgm:cxn modelId="{929454F9-8996-4BF1-ACC2-0851954397E6}" type="presParOf" srcId="{300C04D2-658F-4873-970E-51CBE62D279F}" destId="{F2849C8C-78B1-4A9A-9232-BE61D12B884C}" srcOrd="5" destOrd="0" presId="urn:microsoft.com/office/officeart/2005/8/layout/funnel1"/>
    <dgm:cxn modelId="{74643057-2202-4F46-B2A2-CA16C701BB38}" type="presParOf" srcId="{300C04D2-658F-4873-970E-51CBE62D279F}" destId="{A6544D88-26C3-47D0-A188-CA2D6FF8888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6BAC62-0C4C-4AC7-8997-C9E2F2F1605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08C9504D-72BF-4A1D-A930-FB5560745859}">
      <dgm:prSet phldrT="[Text]"/>
      <dgm:spPr>
        <a:xfrm>
          <a:off x="7267" y="2612311"/>
          <a:ext cx="3138767" cy="10075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Narušení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černého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eloxovaného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hliníku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změkčenou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vodou</a:t>
          </a:r>
        </a:p>
      </dgm:t>
    </dgm:pt>
    <dgm:pt modelId="{BB9BFC83-FB03-4A0F-85BE-0401789954B6}" type="parTrans" cxnId="{3123E9BC-0CA7-47E7-9B2E-B0D10872DF6C}">
      <dgm:prSet/>
      <dgm:spPr/>
      <dgm:t>
        <a:bodyPr/>
        <a:lstStyle/>
        <a:p>
          <a:endParaRPr lang="en-GB"/>
        </a:p>
      </dgm:t>
    </dgm:pt>
    <dgm:pt modelId="{537AB57F-A14D-482A-B2F9-8DE511DCA441}" type="sibTrans" cxnId="{3123E9BC-0CA7-47E7-9B2E-B0D10872DF6C}">
      <dgm:prSet/>
      <dgm:spPr/>
      <dgm:t>
        <a:bodyPr/>
        <a:lstStyle/>
        <a:p>
          <a:endParaRPr lang="en-GB"/>
        </a:p>
      </dgm:t>
    </dgm:pt>
    <dgm:pt modelId="{0D3D4346-9A56-4282-921B-25FF3CB27267}">
      <dgm:prSet phldrT="[Text]"/>
      <dgm:spPr>
        <a:xfrm>
          <a:off x="3677189" y="2612311"/>
          <a:ext cx="3138767" cy="10075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Chloridem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způsobená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důlková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koroze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nástroji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814533C-6E5E-44B3-AC46-323CC0CD39B9}" type="parTrans" cxnId="{627D798F-F57C-4796-B261-3B5C49C42F77}">
      <dgm:prSet/>
      <dgm:spPr/>
      <dgm:t>
        <a:bodyPr/>
        <a:lstStyle/>
        <a:p>
          <a:endParaRPr lang="en-GB"/>
        </a:p>
      </dgm:t>
    </dgm:pt>
    <dgm:pt modelId="{FBE13D73-2665-4B29-8CE6-2502372F195E}" type="sibTrans" cxnId="{627D798F-F57C-4796-B261-3B5C49C42F77}">
      <dgm:prSet/>
      <dgm:spPr/>
      <dgm:t>
        <a:bodyPr/>
        <a:lstStyle/>
        <a:p>
          <a:endParaRPr lang="en-GB"/>
        </a:p>
      </dgm:t>
    </dgm:pt>
    <dgm:pt modelId="{9D7B807D-83DE-4288-A6D6-E49F9177F30C}">
      <dgm:prSet phldrT="[Text]"/>
      <dgm:spPr>
        <a:xfrm>
          <a:off x="7347111" y="2612311"/>
          <a:ext cx="3138767" cy="10075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cs-CZ" dirty="0"/>
            <a:t>Mramorování způsobené kyselinou křemičitou v parním kondenzátu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831652C-6792-4608-8096-E9EBC0DFDD70}" type="parTrans" cxnId="{16FBCFF4-3243-44A1-B7B7-AD6C1AACC22D}">
      <dgm:prSet/>
      <dgm:spPr/>
      <dgm:t>
        <a:bodyPr/>
        <a:lstStyle/>
        <a:p>
          <a:endParaRPr lang="en-GB"/>
        </a:p>
      </dgm:t>
    </dgm:pt>
    <dgm:pt modelId="{9D5CC38A-12AD-4B1C-81C9-9E96034D8979}" type="sibTrans" cxnId="{16FBCFF4-3243-44A1-B7B7-AD6C1AACC22D}">
      <dgm:prSet/>
      <dgm:spPr/>
      <dgm:t>
        <a:bodyPr/>
        <a:lstStyle/>
        <a:p>
          <a:endParaRPr lang="en-GB"/>
        </a:p>
      </dgm:t>
    </dgm:pt>
    <dgm:pt modelId="{6C98B49B-8098-4DD3-B0DF-0DA46A7860F3}" type="pres">
      <dgm:prSet presAssocID="{F36BAC62-0C4C-4AC7-8997-C9E2F2F1605D}" presName="diagram" presStyleCnt="0">
        <dgm:presLayoutVars>
          <dgm:dir/>
          <dgm:animLvl val="lvl"/>
          <dgm:resizeHandles val="exact"/>
        </dgm:presLayoutVars>
      </dgm:prSet>
      <dgm:spPr/>
    </dgm:pt>
    <dgm:pt modelId="{56E21DCA-CC44-46CE-B3B7-B7B50067FE7A}" type="pres">
      <dgm:prSet presAssocID="{08C9504D-72BF-4A1D-A930-FB5560745859}" presName="compNode" presStyleCnt="0"/>
      <dgm:spPr/>
    </dgm:pt>
    <dgm:pt modelId="{D88CC8F7-C7C5-439A-9922-91B9C40FDB33}" type="pres">
      <dgm:prSet presAssocID="{08C9504D-72BF-4A1D-A930-FB5560745859}" presName="childRect" presStyleLbl="bgAcc1" presStyleIdx="0" presStyleCnt="3">
        <dgm:presLayoutVars>
          <dgm:bulletEnabled val="1"/>
        </dgm:presLayoutVars>
      </dgm:prSet>
      <dgm:spPr>
        <a:xfrm>
          <a:off x="7267" y="269287"/>
          <a:ext cx="3138767" cy="234302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 t="-17000" b="-17000"/>
          </a:stretch>
        </a:blip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6356CB8-459D-45B5-B318-4CBEB4AA8CA8}" type="pres">
      <dgm:prSet presAssocID="{08C9504D-72BF-4A1D-A930-FB556074585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BE2732C-BBB9-4BEA-A9AF-2829E80E60E5}" type="pres">
      <dgm:prSet presAssocID="{08C9504D-72BF-4A1D-A930-FB5560745859}" presName="parentRect" presStyleLbl="alignNode1" presStyleIdx="0" presStyleCnt="3"/>
      <dgm:spPr/>
    </dgm:pt>
    <dgm:pt modelId="{11B00FA0-5E15-45A2-9159-16D545B9A2BC}" type="pres">
      <dgm:prSet presAssocID="{08C9504D-72BF-4A1D-A930-FB5560745859}" presName="adorn" presStyleLbl="fgAccFollowNode1" presStyleIdx="0" presStyleCnt="3"/>
      <dgm:spPr>
        <a:xfrm>
          <a:off x="2306457" y="2772343"/>
          <a:ext cx="1098568" cy="1098568"/>
        </a:xfrm>
        <a:prstGeom prst="ellipse">
          <a:avLst/>
        </a:prstGeom>
        <a:solidFill>
          <a:srgbClr val="F01928">
            <a:alpha val="9000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BED1FC3-E983-48FD-9793-0A52FF06A88C}" type="pres">
      <dgm:prSet presAssocID="{537AB57F-A14D-482A-B2F9-8DE511DCA441}" presName="sibTrans" presStyleLbl="sibTrans2D1" presStyleIdx="0" presStyleCnt="0"/>
      <dgm:spPr/>
    </dgm:pt>
    <dgm:pt modelId="{5766A313-C170-4BE4-A859-86E41A567F2A}" type="pres">
      <dgm:prSet presAssocID="{0D3D4346-9A56-4282-921B-25FF3CB27267}" presName="compNode" presStyleCnt="0"/>
      <dgm:spPr/>
    </dgm:pt>
    <dgm:pt modelId="{39A70BB5-FAF6-4749-9A11-752C6713697E}" type="pres">
      <dgm:prSet presAssocID="{0D3D4346-9A56-4282-921B-25FF3CB27267}" presName="childRect" presStyleLbl="bgAcc1" presStyleIdx="1" presStyleCnt="3">
        <dgm:presLayoutVars>
          <dgm:bulletEnabled val="1"/>
        </dgm:presLayoutVars>
      </dgm:prSet>
      <dgm:spPr>
        <a:xfrm>
          <a:off x="3677189" y="269287"/>
          <a:ext cx="3138767" cy="234302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rcRect/>
          <a:stretch>
            <a:fillRect t="-17000" b="-17000"/>
          </a:stretch>
        </a:blip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DF382AC-FC18-43ED-94F1-E8947F746CA3}" type="pres">
      <dgm:prSet presAssocID="{0D3D4346-9A56-4282-921B-25FF3CB2726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91C956D-0119-434D-828B-7720C8732473}" type="pres">
      <dgm:prSet presAssocID="{0D3D4346-9A56-4282-921B-25FF3CB27267}" presName="parentRect" presStyleLbl="alignNode1" presStyleIdx="1" presStyleCnt="3"/>
      <dgm:spPr/>
    </dgm:pt>
    <dgm:pt modelId="{6593C1E0-26B1-49D8-82C0-5FE37B628609}" type="pres">
      <dgm:prSet presAssocID="{0D3D4346-9A56-4282-921B-25FF3CB27267}" presName="adorn" presStyleLbl="fgAccFollowNode1" presStyleIdx="1" presStyleCnt="3"/>
      <dgm:spPr>
        <a:xfrm>
          <a:off x="5976379" y="2772343"/>
          <a:ext cx="1098568" cy="1098568"/>
        </a:xfrm>
        <a:prstGeom prst="ellipse">
          <a:avLst/>
        </a:prstGeom>
        <a:solidFill>
          <a:srgbClr val="F01928">
            <a:alpha val="9000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2604663-C27E-4933-A5A3-C94308F4D9B0}" type="pres">
      <dgm:prSet presAssocID="{FBE13D73-2665-4B29-8CE6-2502372F195E}" presName="sibTrans" presStyleLbl="sibTrans2D1" presStyleIdx="0" presStyleCnt="0"/>
      <dgm:spPr/>
    </dgm:pt>
    <dgm:pt modelId="{B29AC497-71B1-4A34-A3BB-63D31C20E4A4}" type="pres">
      <dgm:prSet presAssocID="{9D7B807D-83DE-4288-A6D6-E49F9177F30C}" presName="compNode" presStyleCnt="0"/>
      <dgm:spPr/>
    </dgm:pt>
    <dgm:pt modelId="{7ED08B24-6EEB-47E0-8231-050E028596C5}" type="pres">
      <dgm:prSet presAssocID="{9D7B807D-83DE-4288-A6D6-E49F9177F30C}" presName="childRect" presStyleLbl="bgAcc1" presStyleIdx="2" presStyleCnt="3">
        <dgm:presLayoutVars>
          <dgm:bulletEnabled val="1"/>
        </dgm:presLayoutVars>
      </dgm:prSet>
      <dgm:spPr>
        <a:xfrm>
          <a:off x="7347111" y="269287"/>
          <a:ext cx="3138767" cy="234302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 t="-17000" b="-17000"/>
          </a:stretch>
        </a:blip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BF2BDF2-5834-4E60-9F5D-A2F88FF179DE}" type="pres">
      <dgm:prSet presAssocID="{9D7B807D-83DE-4288-A6D6-E49F9177F30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26FAF26-F230-4983-985B-3AEA71BBB84D}" type="pres">
      <dgm:prSet presAssocID="{9D7B807D-83DE-4288-A6D6-E49F9177F30C}" presName="parentRect" presStyleLbl="alignNode1" presStyleIdx="2" presStyleCnt="3"/>
      <dgm:spPr/>
    </dgm:pt>
    <dgm:pt modelId="{0DFCF036-0183-49CA-A868-A7534307B988}" type="pres">
      <dgm:prSet presAssocID="{9D7B807D-83DE-4288-A6D6-E49F9177F30C}" presName="adorn" presStyleLbl="fgAccFollowNode1" presStyleIdx="2" presStyleCnt="3"/>
      <dgm:spPr>
        <a:xfrm>
          <a:off x="9646302" y="2772343"/>
          <a:ext cx="1098568" cy="1098568"/>
        </a:xfrm>
        <a:prstGeom prst="ellipse">
          <a:avLst/>
        </a:prstGeom>
        <a:solidFill>
          <a:srgbClr val="F01928">
            <a:alpha val="9000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CF6F6A13-AE57-44D2-B1B0-7062E3949C28}" type="presOf" srcId="{0D3D4346-9A56-4282-921B-25FF3CB27267}" destId="{091C956D-0119-434D-828B-7720C8732473}" srcOrd="1" destOrd="0" presId="urn:microsoft.com/office/officeart/2005/8/layout/bList2"/>
    <dgm:cxn modelId="{7C7EB667-C7FF-4240-979B-77A01FD7BECE}" type="presOf" srcId="{08C9504D-72BF-4A1D-A930-FB5560745859}" destId="{3BE2732C-BBB9-4BEA-A9AF-2829E80E60E5}" srcOrd="1" destOrd="0" presId="urn:microsoft.com/office/officeart/2005/8/layout/bList2"/>
    <dgm:cxn modelId="{1635DC6A-5DD8-410A-AECC-E81D891AC273}" type="presOf" srcId="{9D7B807D-83DE-4288-A6D6-E49F9177F30C}" destId="{E26FAF26-F230-4983-985B-3AEA71BBB84D}" srcOrd="1" destOrd="0" presId="urn:microsoft.com/office/officeart/2005/8/layout/bList2"/>
    <dgm:cxn modelId="{6A83316D-67D7-4B12-B672-31AD504B81E5}" type="presOf" srcId="{FBE13D73-2665-4B29-8CE6-2502372F195E}" destId="{F2604663-C27E-4933-A5A3-C94308F4D9B0}" srcOrd="0" destOrd="0" presId="urn:microsoft.com/office/officeart/2005/8/layout/bList2"/>
    <dgm:cxn modelId="{509D8B50-4131-46C6-9494-C7A99F9321D4}" type="presOf" srcId="{F36BAC62-0C4C-4AC7-8997-C9E2F2F1605D}" destId="{6C98B49B-8098-4DD3-B0DF-0DA46A7860F3}" srcOrd="0" destOrd="0" presId="urn:microsoft.com/office/officeart/2005/8/layout/bList2"/>
    <dgm:cxn modelId="{45B0187B-2EFF-4A45-97A7-E2CAE24280C4}" type="presOf" srcId="{537AB57F-A14D-482A-B2F9-8DE511DCA441}" destId="{1BED1FC3-E983-48FD-9793-0A52FF06A88C}" srcOrd="0" destOrd="0" presId="urn:microsoft.com/office/officeart/2005/8/layout/bList2"/>
    <dgm:cxn modelId="{38C15F7E-96E7-4BC1-A3D9-EB6C525FA267}" type="presOf" srcId="{0D3D4346-9A56-4282-921B-25FF3CB27267}" destId="{7DF382AC-FC18-43ED-94F1-E8947F746CA3}" srcOrd="0" destOrd="0" presId="urn:microsoft.com/office/officeart/2005/8/layout/bList2"/>
    <dgm:cxn modelId="{627D798F-F57C-4796-B261-3B5C49C42F77}" srcId="{F36BAC62-0C4C-4AC7-8997-C9E2F2F1605D}" destId="{0D3D4346-9A56-4282-921B-25FF3CB27267}" srcOrd="1" destOrd="0" parTransId="{1814533C-6E5E-44B3-AC46-323CC0CD39B9}" sibTransId="{FBE13D73-2665-4B29-8CE6-2502372F195E}"/>
    <dgm:cxn modelId="{3123E9BC-0CA7-47E7-9B2E-B0D10872DF6C}" srcId="{F36BAC62-0C4C-4AC7-8997-C9E2F2F1605D}" destId="{08C9504D-72BF-4A1D-A930-FB5560745859}" srcOrd="0" destOrd="0" parTransId="{BB9BFC83-FB03-4A0F-85BE-0401789954B6}" sibTransId="{537AB57F-A14D-482A-B2F9-8DE511DCA441}"/>
    <dgm:cxn modelId="{F8DFCDC8-6551-44BE-95AB-E2AF9BD81C35}" type="presOf" srcId="{9D7B807D-83DE-4288-A6D6-E49F9177F30C}" destId="{EBF2BDF2-5834-4E60-9F5D-A2F88FF179DE}" srcOrd="0" destOrd="0" presId="urn:microsoft.com/office/officeart/2005/8/layout/bList2"/>
    <dgm:cxn modelId="{21200FE7-F338-4A5F-84A1-81B7B62E038D}" type="presOf" srcId="{08C9504D-72BF-4A1D-A930-FB5560745859}" destId="{26356CB8-459D-45B5-B318-4CBEB4AA8CA8}" srcOrd="0" destOrd="0" presId="urn:microsoft.com/office/officeart/2005/8/layout/bList2"/>
    <dgm:cxn modelId="{16FBCFF4-3243-44A1-B7B7-AD6C1AACC22D}" srcId="{F36BAC62-0C4C-4AC7-8997-C9E2F2F1605D}" destId="{9D7B807D-83DE-4288-A6D6-E49F9177F30C}" srcOrd="2" destOrd="0" parTransId="{9831652C-6792-4608-8096-E9EBC0DFDD70}" sibTransId="{9D5CC38A-12AD-4B1C-81C9-9E96034D8979}"/>
    <dgm:cxn modelId="{8C242F0A-021E-4051-A1E8-8CB364083B38}" type="presParOf" srcId="{6C98B49B-8098-4DD3-B0DF-0DA46A7860F3}" destId="{56E21DCA-CC44-46CE-B3B7-B7B50067FE7A}" srcOrd="0" destOrd="0" presId="urn:microsoft.com/office/officeart/2005/8/layout/bList2"/>
    <dgm:cxn modelId="{85EF979E-0C44-4549-A2C5-15FB6B3FD6D5}" type="presParOf" srcId="{56E21DCA-CC44-46CE-B3B7-B7B50067FE7A}" destId="{D88CC8F7-C7C5-439A-9922-91B9C40FDB33}" srcOrd="0" destOrd="0" presId="urn:microsoft.com/office/officeart/2005/8/layout/bList2"/>
    <dgm:cxn modelId="{E1FC14EA-E60D-43C3-AEEA-C6300521FB91}" type="presParOf" srcId="{56E21DCA-CC44-46CE-B3B7-B7B50067FE7A}" destId="{26356CB8-459D-45B5-B318-4CBEB4AA8CA8}" srcOrd="1" destOrd="0" presId="urn:microsoft.com/office/officeart/2005/8/layout/bList2"/>
    <dgm:cxn modelId="{1F995204-E29D-4E6E-932D-82210947BDAE}" type="presParOf" srcId="{56E21DCA-CC44-46CE-B3B7-B7B50067FE7A}" destId="{3BE2732C-BBB9-4BEA-A9AF-2829E80E60E5}" srcOrd="2" destOrd="0" presId="urn:microsoft.com/office/officeart/2005/8/layout/bList2"/>
    <dgm:cxn modelId="{FE94B04C-DF7E-4FDB-9944-7E85D9829512}" type="presParOf" srcId="{56E21DCA-CC44-46CE-B3B7-B7B50067FE7A}" destId="{11B00FA0-5E15-45A2-9159-16D545B9A2BC}" srcOrd="3" destOrd="0" presId="urn:microsoft.com/office/officeart/2005/8/layout/bList2"/>
    <dgm:cxn modelId="{A2B1E3DC-E83A-4016-984D-7335E0E1DE37}" type="presParOf" srcId="{6C98B49B-8098-4DD3-B0DF-0DA46A7860F3}" destId="{1BED1FC3-E983-48FD-9793-0A52FF06A88C}" srcOrd="1" destOrd="0" presId="urn:microsoft.com/office/officeart/2005/8/layout/bList2"/>
    <dgm:cxn modelId="{6EA93804-D174-495C-B885-40D06E2D781E}" type="presParOf" srcId="{6C98B49B-8098-4DD3-B0DF-0DA46A7860F3}" destId="{5766A313-C170-4BE4-A859-86E41A567F2A}" srcOrd="2" destOrd="0" presId="urn:microsoft.com/office/officeart/2005/8/layout/bList2"/>
    <dgm:cxn modelId="{FB25AAA9-553F-40C0-8430-A6B7ECECD675}" type="presParOf" srcId="{5766A313-C170-4BE4-A859-86E41A567F2A}" destId="{39A70BB5-FAF6-4749-9A11-752C6713697E}" srcOrd="0" destOrd="0" presId="urn:microsoft.com/office/officeart/2005/8/layout/bList2"/>
    <dgm:cxn modelId="{7312CE52-4232-406A-8B81-EB91AA8CAAAF}" type="presParOf" srcId="{5766A313-C170-4BE4-A859-86E41A567F2A}" destId="{7DF382AC-FC18-43ED-94F1-E8947F746CA3}" srcOrd="1" destOrd="0" presId="urn:microsoft.com/office/officeart/2005/8/layout/bList2"/>
    <dgm:cxn modelId="{A3F4583B-C7D8-4FDC-B4C2-A9C4A1E42EA6}" type="presParOf" srcId="{5766A313-C170-4BE4-A859-86E41A567F2A}" destId="{091C956D-0119-434D-828B-7720C8732473}" srcOrd="2" destOrd="0" presId="urn:microsoft.com/office/officeart/2005/8/layout/bList2"/>
    <dgm:cxn modelId="{33E550DE-F7E4-4E63-8BF1-8DB88AF59B17}" type="presParOf" srcId="{5766A313-C170-4BE4-A859-86E41A567F2A}" destId="{6593C1E0-26B1-49D8-82C0-5FE37B628609}" srcOrd="3" destOrd="0" presId="urn:microsoft.com/office/officeart/2005/8/layout/bList2"/>
    <dgm:cxn modelId="{42949336-A0C6-4E43-A271-693CDB7C0492}" type="presParOf" srcId="{6C98B49B-8098-4DD3-B0DF-0DA46A7860F3}" destId="{F2604663-C27E-4933-A5A3-C94308F4D9B0}" srcOrd="3" destOrd="0" presId="urn:microsoft.com/office/officeart/2005/8/layout/bList2"/>
    <dgm:cxn modelId="{4972AC63-A1FB-4BCD-8DB0-55E8D5CE50B3}" type="presParOf" srcId="{6C98B49B-8098-4DD3-B0DF-0DA46A7860F3}" destId="{B29AC497-71B1-4A34-A3BB-63D31C20E4A4}" srcOrd="4" destOrd="0" presId="urn:microsoft.com/office/officeart/2005/8/layout/bList2"/>
    <dgm:cxn modelId="{4984AC59-AD6E-42B5-840B-C32D9C7AD789}" type="presParOf" srcId="{B29AC497-71B1-4A34-A3BB-63D31C20E4A4}" destId="{7ED08B24-6EEB-47E0-8231-050E028596C5}" srcOrd="0" destOrd="0" presId="urn:microsoft.com/office/officeart/2005/8/layout/bList2"/>
    <dgm:cxn modelId="{89C187C0-5096-420B-84C3-E2F89D0E5B6D}" type="presParOf" srcId="{B29AC497-71B1-4A34-A3BB-63D31C20E4A4}" destId="{EBF2BDF2-5834-4E60-9F5D-A2F88FF179DE}" srcOrd="1" destOrd="0" presId="urn:microsoft.com/office/officeart/2005/8/layout/bList2"/>
    <dgm:cxn modelId="{1521B704-8DEC-46F8-8BB4-FDDCAFA32E4A}" type="presParOf" srcId="{B29AC497-71B1-4A34-A3BB-63D31C20E4A4}" destId="{E26FAF26-F230-4983-985B-3AEA71BBB84D}" srcOrd="2" destOrd="0" presId="urn:microsoft.com/office/officeart/2005/8/layout/bList2"/>
    <dgm:cxn modelId="{BF083D73-3780-43DB-A0F8-1EF734560D95}" type="presParOf" srcId="{B29AC497-71B1-4A34-A3BB-63D31C20E4A4}" destId="{0DFCF036-0183-49CA-A868-A7534307B98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ED84D9-56D2-464A-AFE7-09D2883173E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D6ECF42-7E51-484D-B785-1202679738C5}">
      <dgm:prSet phldrT="[Text]" custT="1"/>
      <dgm:spPr>
        <a:solidFill>
          <a:srgbClr val="F01928"/>
        </a:solidFill>
      </dgm:spPr>
      <dgm:t>
        <a:bodyPr/>
        <a:lstStyle/>
        <a:p>
          <a:r>
            <a:rPr lang="en-GB" sz="1600" dirty="0" err="1"/>
            <a:t>Směrnice</a:t>
          </a:r>
          <a:r>
            <a:rPr lang="en-GB" sz="1600" dirty="0"/>
            <a:t> Rady 93/42/EHS ze </a:t>
          </a:r>
          <a:r>
            <a:rPr lang="en-GB" sz="1600" dirty="0" err="1"/>
            <a:t>dne</a:t>
          </a:r>
          <a:r>
            <a:rPr lang="en-GB" sz="1600" dirty="0"/>
            <a:t> 14. </a:t>
          </a:r>
          <a:r>
            <a:rPr lang="en-GB" sz="1600" dirty="0" err="1"/>
            <a:t>června</a:t>
          </a:r>
          <a:r>
            <a:rPr lang="en-GB" sz="1600" dirty="0"/>
            <a:t> 1993 o </a:t>
          </a:r>
          <a:r>
            <a:rPr lang="en-GB" sz="1600" dirty="0" err="1"/>
            <a:t>zdravotnických</a:t>
          </a:r>
          <a:r>
            <a:rPr lang="en-GB" sz="1600" dirty="0"/>
            <a:t> </a:t>
          </a:r>
          <a:r>
            <a:rPr lang="en-GB" sz="1600" dirty="0" err="1"/>
            <a:t>prostředcích</a:t>
          </a:r>
          <a:r>
            <a:rPr lang="cs-CZ" sz="1600" dirty="0"/>
            <a:t> </a:t>
          </a:r>
        </a:p>
        <a:p>
          <a:r>
            <a:rPr lang="cs-CZ" sz="1600" dirty="0"/>
            <a:t>(zavedla např. certifikaci a označení CE)</a:t>
          </a:r>
          <a:endParaRPr lang="en-GB" sz="1600" dirty="0"/>
        </a:p>
      </dgm:t>
    </dgm:pt>
    <dgm:pt modelId="{DD0BA588-E97F-43D5-9588-2266EC38F69B}" type="parTrans" cxnId="{8F33FBC0-1537-4F1A-A737-939F47503F64}">
      <dgm:prSet/>
      <dgm:spPr/>
      <dgm:t>
        <a:bodyPr/>
        <a:lstStyle/>
        <a:p>
          <a:endParaRPr lang="en-GB"/>
        </a:p>
      </dgm:t>
    </dgm:pt>
    <dgm:pt modelId="{2E679C12-69F5-41BF-A616-4F79C44DF641}" type="sibTrans" cxnId="{8F33FBC0-1537-4F1A-A737-939F47503F64}">
      <dgm:prSet/>
      <dgm:spPr/>
      <dgm:t>
        <a:bodyPr/>
        <a:lstStyle/>
        <a:p>
          <a:endParaRPr lang="en-GB"/>
        </a:p>
      </dgm:t>
    </dgm:pt>
    <dgm:pt modelId="{49043CDC-FFED-4F24-9781-8657CA0C13E2}">
      <dgm:prSet phldrT="[Text]" custT="1"/>
      <dgm:spPr>
        <a:solidFill>
          <a:srgbClr val="F01928"/>
        </a:solidFill>
      </dgm:spPr>
      <dgm:t>
        <a:bodyPr/>
        <a:lstStyle/>
        <a:p>
          <a:r>
            <a:rPr lang="cs-CZ" sz="1600" dirty="0"/>
            <a:t>Směrnice Evropského parlamentu a Rady 2007/47/ES ze dne 5. září 2007 o sbližování právních norem</a:t>
          </a:r>
          <a:r>
            <a:rPr lang="cs-CZ" sz="1600" dirty="0">
              <a:solidFill>
                <a:srgbClr val="5AC8AF"/>
              </a:solidFill>
            </a:rPr>
            <a:t>….doplnila </a:t>
          </a:r>
          <a:r>
            <a:rPr lang="cs-CZ" sz="1400" b="1" dirty="0">
              <a:solidFill>
                <a:srgbClr val="5AC8AF"/>
              </a:solidFill>
            </a:rPr>
            <a:t>Článek 12a - Obnova použitých zdravotnických prostředků</a:t>
          </a:r>
          <a:endParaRPr lang="en-GB" sz="1600" dirty="0">
            <a:solidFill>
              <a:srgbClr val="5AC8AF"/>
            </a:solidFill>
          </a:endParaRPr>
        </a:p>
      </dgm:t>
    </dgm:pt>
    <dgm:pt modelId="{F61993EE-4610-4343-86B6-DF9909A40A13}" type="parTrans" cxnId="{160DC993-7286-473E-A80C-F7092095068F}">
      <dgm:prSet/>
      <dgm:spPr/>
      <dgm:t>
        <a:bodyPr/>
        <a:lstStyle/>
        <a:p>
          <a:endParaRPr lang="en-GB"/>
        </a:p>
      </dgm:t>
    </dgm:pt>
    <dgm:pt modelId="{9B7FBF06-E0A8-4A74-9EF4-7E7BBC87F820}" type="sibTrans" cxnId="{160DC993-7286-473E-A80C-F7092095068F}">
      <dgm:prSet/>
      <dgm:spPr/>
      <dgm:t>
        <a:bodyPr/>
        <a:lstStyle/>
        <a:p>
          <a:endParaRPr lang="en-GB"/>
        </a:p>
      </dgm:t>
    </dgm:pt>
    <dgm:pt modelId="{AE822E4D-D936-4994-B4AC-DC9BA247CB56}">
      <dgm:prSet phldrT="[Text]" custT="1"/>
      <dgm:spPr>
        <a:solidFill>
          <a:srgbClr val="5AC8AF"/>
        </a:solidFill>
      </dgm:spPr>
      <dgm:t>
        <a:bodyPr/>
        <a:lstStyle/>
        <a:p>
          <a:r>
            <a:rPr lang="cs-CZ" sz="1800" dirty="0"/>
            <a:t>Nařízení Evropského parlamentu a Rady (EU) 2017/745 o zdravotnických prostředcích </a:t>
          </a:r>
          <a:endParaRPr lang="en-GB" sz="1800" dirty="0"/>
        </a:p>
      </dgm:t>
    </dgm:pt>
    <dgm:pt modelId="{0702D2A8-AFCA-46A8-8842-B3B9077F0EB0}" type="parTrans" cxnId="{D3EB72B5-AE4E-48CC-85CF-B0606B1E16A0}">
      <dgm:prSet/>
      <dgm:spPr/>
      <dgm:t>
        <a:bodyPr/>
        <a:lstStyle/>
        <a:p>
          <a:endParaRPr lang="en-GB"/>
        </a:p>
      </dgm:t>
    </dgm:pt>
    <dgm:pt modelId="{C9336A9A-9CD6-4F9B-9EF6-E822FAEED875}" type="sibTrans" cxnId="{D3EB72B5-AE4E-48CC-85CF-B0606B1E16A0}">
      <dgm:prSet/>
      <dgm:spPr/>
      <dgm:t>
        <a:bodyPr/>
        <a:lstStyle/>
        <a:p>
          <a:endParaRPr lang="en-GB"/>
        </a:p>
      </dgm:t>
    </dgm:pt>
    <dgm:pt modelId="{01A137AF-A695-4AE9-AC11-191DAF17E51E}" type="pres">
      <dgm:prSet presAssocID="{5AED84D9-56D2-464A-AFE7-09D2883173ED}" presName="CompostProcess" presStyleCnt="0">
        <dgm:presLayoutVars>
          <dgm:dir/>
          <dgm:resizeHandles val="exact"/>
        </dgm:presLayoutVars>
      </dgm:prSet>
      <dgm:spPr/>
    </dgm:pt>
    <dgm:pt modelId="{2BC8238A-4314-4059-82AA-6B093B5A3B71}" type="pres">
      <dgm:prSet presAssocID="{5AED84D9-56D2-464A-AFE7-09D2883173ED}" presName="arrow" presStyleLbl="bgShp" presStyleIdx="0" presStyleCnt="1" custLinFactNeighborX="-1535" custLinFactNeighborY="13616"/>
      <dgm:spPr/>
    </dgm:pt>
    <dgm:pt modelId="{A9461BE2-8847-431C-A6BB-06E2744D1BFC}" type="pres">
      <dgm:prSet presAssocID="{5AED84D9-56D2-464A-AFE7-09D2883173ED}" presName="linearProcess" presStyleCnt="0"/>
      <dgm:spPr/>
    </dgm:pt>
    <dgm:pt modelId="{A2D0A20A-30EA-4371-B938-4011F8F66176}" type="pres">
      <dgm:prSet presAssocID="{ED6ECF42-7E51-484D-B785-1202679738C5}" presName="textNode" presStyleLbl="node1" presStyleIdx="0" presStyleCnt="3">
        <dgm:presLayoutVars>
          <dgm:bulletEnabled val="1"/>
        </dgm:presLayoutVars>
      </dgm:prSet>
      <dgm:spPr/>
    </dgm:pt>
    <dgm:pt modelId="{7D8F1242-6CC5-4309-B24A-69EF2AFBCBEB}" type="pres">
      <dgm:prSet presAssocID="{2E679C12-69F5-41BF-A616-4F79C44DF641}" presName="sibTrans" presStyleCnt="0"/>
      <dgm:spPr/>
    </dgm:pt>
    <dgm:pt modelId="{05C567F2-1E36-414B-9BDB-A93B0C3684A4}" type="pres">
      <dgm:prSet presAssocID="{49043CDC-FFED-4F24-9781-8657CA0C13E2}" presName="textNode" presStyleLbl="node1" presStyleIdx="1" presStyleCnt="3" custScaleX="121448">
        <dgm:presLayoutVars>
          <dgm:bulletEnabled val="1"/>
        </dgm:presLayoutVars>
      </dgm:prSet>
      <dgm:spPr/>
    </dgm:pt>
    <dgm:pt modelId="{1DE1A646-1BBE-4324-88D3-7124C0263B75}" type="pres">
      <dgm:prSet presAssocID="{9B7FBF06-E0A8-4A74-9EF4-7E7BBC87F820}" presName="sibTrans" presStyleCnt="0"/>
      <dgm:spPr/>
    </dgm:pt>
    <dgm:pt modelId="{A15D4C0C-8587-45E6-93B9-1F2222FF2862}" type="pres">
      <dgm:prSet presAssocID="{AE822E4D-D936-4994-B4AC-DC9BA247CB5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8A9C754-6A3E-4359-8B04-573302456781}" type="presOf" srcId="{AE822E4D-D936-4994-B4AC-DC9BA247CB56}" destId="{A15D4C0C-8587-45E6-93B9-1F2222FF2862}" srcOrd="0" destOrd="0" presId="urn:microsoft.com/office/officeart/2005/8/layout/hProcess9"/>
    <dgm:cxn modelId="{DACF0C7F-773B-49C5-924A-F6D8E76954AD}" type="presOf" srcId="{ED6ECF42-7E51-484D-B785-1202679738C5}" destId="{A2D0A20A-30EA-4371-B938-4011F8F66176}" srcOrd="0" destOrd="0" presId="urn:microsoft.com/office/officeart/2005/8/layout/hProcess9"/>
    <dgm:cxn modelId="{160DC993-7286-473E-A80C-F7092095068F}" srcId="{5AED84D9-56D2-464A-AFE7-09D2883173ED}" destId="{49043CDC-FFED-4F24-9781-8657CA0C13E2}" srcOrd="1" destOrd="0" parTransId="{F61993EE-4610-4343-86B6-DF9909A40A13}" sibTransId="{9B7FBF06-E0A8-4A74-9EF4-7E7BBC87F820}"/>
    <dgm:cxn modelId="{18BB559D-B167-4397-84BB-9BEE4484CB47}" type="presOf" srcId="{49043CDC-FFED-4F24-9781-8657CA0C13E2}" destId="{05C567F2-1E36-414B-9BDB-A93B0C3684A4}" srcOrd="0" destOrd="0" presId="urn:microsoft.com/office/officeart/2005/8/layout/hProcess9"/>
    <dgm:cxn modelId="{775B0CA3-8CA8-4155-91BF-1F9BEBD0FFA8}" type="presOf" srcId="{5AED84D9-56D2-464A-AFE7-09D2883173ED}" destId="{01A137AF-A695-4AE9-AC11-191DAF17E51E}" srcOrd="0" destOrd="0" presId="urn:microsoft.com/office/officeart/2005/8/layout/hProcess9"/>
    <dgm:cxn modelId="{D3EB72B5-AE4E-48CC-85CF-B0606B1E16A0}" srcId="{5AED84D9-56D2-464A-AFE7-09D2883173ED}" destId="{AE822E4D-D936-4994-B4AC-DC9BA247CB56}" srcOrd="2" destOrd="0" parTransId="{0702D2A8-AFCA-46A8-8842-B3B9077F0EB0}" sibTransId="{C9336A9A-9CD6-4F9B-9EF6-E822FAEED875}"/>
    <dgm:cxn modelId="{8F33FBC0-1537-4F1A-A737-939F47503F64}" srcId="{5AED84D9-56D2-464A-AFE7-09D2883173ED}" destId="{ED6ECF42-7E51-484D-B785-1202679738C5}" srcOrd="0" destOrd="0" parTransId="{DD0BA588-E97F-43D5-9588-2266EC38F69B}" sibTransId="{2E679C12-69F5-41BF-A616-4F79C44DF641}"/>
    <dgm:cxn modelId="{DE8FD0C3-E24F-424E-8445-9F192559DC29}" type="presParOf" srcId="{01A137AF-A695-4AE9-AC11-191DAF17E51E}" destId="{2BC8238A-4314-4059-82AA-6B093B5A3B71}" srcOrd="0" destOrd="0" presId="urn:microsoft.com/office/officeart/2005/8/layout/hProcess9"/>
    <dgm:cxn modelId="{EE5A3E96-8C19-43EF-9B7A-D922ABD49259}" type="presParOf" srcId="{01A137AF-A695-4AE9-AC11-191DAF17E51E}" destId="{A9461BE2-8847-431C-A6BB-06E2744D1BFC}" srcOrd="1" destOrd="0" presId="urn:microsoft.com/office/officeart/2005/8/layout/hProcess9"/>
    <dgm:cxn modelId="{49E2A357-2182-4FB6-8244-A04F2173B130}" type="presParOf" srcId="{A9461BE2-8847-431C-A6BB-06E2744D1BFC}" destId="{A2D0A20A-30EA-4371-B938-4011F8F66176}" srcOrd="0" destOrd="0" presId="urn:microsoft.com/office/officeart/2005/8/layout/hProcess9"/>
    <dgm:cxn modelId="{FAFF24AD-9791-455E-AEC6-1520860B960C}" type="presParOf" srcId="{A9461BE2-8847-431C-A6BB-06E2744D1BFC}" destId="{7D8F1242-6CC5-4309-B24A-69EF2AFBCBEB}" srcOrd="1" destOrd="0" presId="urn:microsoft.com/office/officeart/2005/8/layout/hProcess9"/>
    <dgm:cxn modelId="{A3EDB90C-49E9-4D00-B033-43A8E3F083E3}" type="presParOf" srcId="{A9461BE2-8847-431C-A6BB-06E2744D1BFC}" destId="{05C567F2-1E36-414B-9BDB-A93B0C3684A4}" srcOrd="2" destOrd="0" presId="urn:microsoft.com/office/officeart/2005/8/layout/hProcess9"/>
    <dgm:cxn modelId="{F14B71EC-6E02-4F82-99B1-DDD7AF1095AF}" type="presParOf" srcId="{A9461BE2-8847-431C-A6BB-06E2744D1BFC}" destId="{1DE1A646-1BBE-4324-88D3-7124C0263B75}" srcOrd="3" destOrd="0" presId="urn:microsoft.com/office/officeart/2005/8/layout/hProcess9"/>
    <dgm:cxn modelId="{029F5BC1-6AC7-4CF5-921A-DCDC0C50B8F1}" type="presParOf" srcId="{A9461BE2-8847-431C-A6BB-06E2744D1BFC}" destId="{A15D4C0C-8587-45E6-93B9-1F2222FF28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ED84D9-56D2-464A-AFE7-09D2883173E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D6ECF42-7E51-484D-B785-1202679738C5}">
      <dgm:prSet phldrT="[Text]" custT="1"/>
      <dgm:spPr>
        <a:solidFill>
          <a:srgbClr val="F01928"/>
        </a:solidFill>
      </dgm:spPr>
      <dgm:t>
        <a:bodyPr/>
        <a:lstStyle/>
        <a:p>
          <a:r>
            <a:rPr lang="en-GB" sz="1600" dirty="0" err="1"/>
            <a:t>Směrnice</a:t>
          </a:r>
          <a:r>
            <a:rPr lang="en-GB" sz="1600" dirty="0"/>
            <a:t> Rady 93/42/EHS ze </a:t>
          </a:r>
          <a:r>
            <a:rPr lang="en-GB" sz="1600" dirty="0" err="1"/>
            <a:t>dne</a:t>
          </a:r>
          <a:r>
            <a:rPr lang="en-GB" sz="1600" dirty="0"/>
            <a:t> 14. </a:t>
          </a:r>
          <a:r>
            <a:rPr lang="en-GB" sz="1600" dirty="0" err="1"/>
            <a:t>června</a:t>
          </a:r>
          <a:r>
            <a:rPr lang="en-GB" sz="1600" dirty="0"/>
            <a:t> 1993 o </a:t>
          </a:r>
          <a:r>
            <a:rPr lang="en-GB" sz="1600" dirty="0" err="1"/>
            <a:t>zdravotnických</a:t>
          </a:r>
          <a:r>
            <a:rPr lang="en-GB" sz="1600" dirty="0"/>
            <a:t> </a:t>
          </a:r>
          <a:r>
            <a:rPr lang="en-GB" sz="1600" dirty="0" err="1"/>
            <a:t>prostředcích</a:t>
          </a:r>
          <a:r>
            <a:rPr lang="cs-CZ" sz="1600" dirty="0"/>
            <a:t> </a:t>
          </a:r>
        </a:p>
        <a:p>
          <a:r>
            <a:rPr lang="cs-CZ" sz="1600" dirty="0"/>
            <a:t>(zavedla např. certifikaci a označení CE)</a:t>
          </a:r>
          <a:endParaRPr lang="en-GB" sz="1600" dirty="0"/>
        </a:p>
      </dgm:t>
    </dgm:pt>
    <dgm:pt modelId="{DD0BA588-E97F-43D5-9588-2266EC38F69B}" type="parTrans" cxnId="{8F33FBC0-1537-4F1A-A737-939F47503F64}">
      <dgm:prSet/>
      <dgm:spPr/>
      <dgm:t>
        <a:bodyPr/>
        <a:lstStyle/>
        <a:p>
          <a:endParaRPr lang="en-GB"/>
        </a:p>
      </dgm:t>
    </dgm:pt>
    <dgm:pt modelId="{2E679C12-69F5-41BF-A616-4F79C44DF641}" type="sibTrans" cxnId="{8F33FBC0-1537-4F1A-A737-939F47503F64}">
      <dgm:prSet/>
      <dgm:spPr/>
      <dgm:t>
        <a:bodyPr/>
        <a:lstStyle/>
        <a:p>
          <a:endParaRPr lang="en-GB"/>
        </a:p>
      </dgm:t>
    </dgm:pt>
    <dgm:pt modelId="{49043CDC-FFED-4F24-9781-8657CA0C13E2}">
      <dgm:prSet phldrT="[Text]" custT="1"/>
      <dgm:spPr>
        <a:solidFill>
          <a:srgbClr val="F01928"/>
        </a:solidFill>
      </dgm:spPr>
      <dgm:t>
        <a:bodyPr/>
        <a:lstStyle/>
        <a:p>
          <a:r>
            <a:rPr lang="cs-CZ" sz="1600" dirty="0"/>
            <a:t>Směrnice Evropského parlamentu a Rady 2007/47/ES ze dne 5. září 2007 o sbližování právních norem</a:t>
          </a:r>
          <a:r>
            <a:rPr lang="cs-CZ" sz="1600" dirty="0">
              <a:solidFill>
                <a:srgbClr val="5AC8AF"/>
              </a:solidFill>
            </a:rPr>
            <a:t>….doplnila </a:t>
          </a:r>
          <a:r>
            <a:rPr lang="cs-CZ" sz="1400" b="1" dirty="0">
              <a:solidFill>
                <a:srgbClr val="5AC8AF"/>
              </a:solidFill>
            </a:rPr>
            <a:t>Článek 12a - Obnova použitých zdravotnických prostředků</a:t>
          </a:r>
          <a:endParaRPr lang="en-GB" sz="1600" dirty="0">
            <a:solidFill>
              <a:srgbClr val="5AC8AF"/>
            </a:solidFill>
          </a:endParaRPr>
        </a:p>
      </dgm:t>
    </dgm:pt>
    <dgm:pt modelId="{F61993EE-4610-4343-86B6-DF9909A40A13}" type="parTrans" cxnId="{160DC993-7286-473E-A80C-F7092095068F}">
      <dgm:prSet/>
      <dgm:spPr/>
      <dgm:t>
        <a:bodyPr/>
        <a:lstStyle/>
        <a:p>
          <a:endParaRPr lang="en-GB"/>
        </a:p>
      </dgm:t>
    </dgm:pt>
    <dgm:pt modelId="{9B7FBF06-E0A8-4A74-9EF4-7E7BBC87F820}" type="sibTrans" cxnId="{160DC993-7286-473E-A80C-F7092095068F}">
      <dgm:prSet/>
      <dgm:spPr/>
      <dgm:t>
        <a:bodyPr/>
        <a:lstStyle/>
        <a:p>
          <a:endParaRPr lang="en-GB"/>
        </a:p>
      </dgm:t>
    </dgm:pt>
    <dgm:pt modelId="{AE822E4D-D936-4994-B4AC-DC9BA247CB56}">
      <dgm:prSet phldrT="[Text]" custT="1"/>
      <dgm:spPr>
        <a:solidFill>
          <a:srgbClr val="5AC8AF"/>
        </a:solidFill>
      </dgm:spPr>
      <dgm:t>
        <a:bodyPr/>
        <a:lstStyle/>
        <a:p>
          <a:r>
            <a:rPr lang="cs-CZ" sz="1800" dirty="0"/>
            <a:t>Nařízení Evropského parlamentu a Rady (EU) 2017/745 o zdravotnických prostředcích </a:t>
          </a:r>
          <a:endParaRPr lang="en-GB" sz="1800" dirty="0"/>
        </a:p>
      </dgm:t>
    </dgm:pt>
    <dgm:pt modelId="{0702D2A8-AFCA-46A8-8842-B3B9077F0EB0}" type="parTrans" cxnId="{D3EB72B5-AE4E-48CC-85CF-B0606B1E16A0}">
      <dgm:prSet/>
      <dgm:spPr/>
      <dgm:t>
        <a:bodyPr/>
        <a:lstStyle/>
        <a:p>
          <a:endParaRPr lang="en-GB"/>
        </a:p>
      </dgm:t>
    </dgm:pt>
    <dgm:pt modelId="{C9336A9A-9CD6-4F9B-9EF6-E822FAEED875}" type="sibTrans" cxnId="{D3EB72B5-AE4E-48CC-85CF-B0606B1E16A0}">
      <dgm:prSet/>
      <dgm:spPr/>
      <dgm:t>
        <a:bodyPr/>
        <a:lstStyle/>
        <a:p>
          <a:endParaRPr lang="en-GB"/>
        </a:p>
      </dgm:t>
    </dgm:pt>
    <dgm:pt modelId="{01A137AF-A695-4AE9-AC11-191DAF17E51E}" type="pres">
      <dgm:prSet presAssocID="{5AED84D9-56D2-464A-AFE7-09D2883173ED}" presName="CompostProcess" presStyleCnt="0">
        <dgm:presLayoutVars>
          <dgm:dir/>
          <dgm:resizeHandles val="exact"/>
        </dgm:presLayoutVars>
      </dgm:prSet>
      <dgm:spPr/>
    </dgm:pt>
    <dgm:pt modelId="{2BC8238A-4314-4059-82AA-6B093B5A3B71}" type="pres">
      <dgm:prSet presAssocID="{5AED84D9-56D2-464A-AFE7-09D2883173ED}" presName="arrow" presStyleLbl="bgShp" presStyleIdx="0" presStyleCnt="1" custLinFactNeighborX="-2533" custLinFactNeighborY="-11966"/>
      <dgm:spPr/>
    </dgm:pt>
    <dgm:pt modelId="{A9461BE2-8847-431C-A6BB-06E2744D1BFC}" type="pres">
      <dgm:prSet presAssocID="{5AED84D9-56D2-464A-AFE7-09D2883173ED}" presName="linearProcess" presStyleCnt="0"/>
      <dgm:spPr/>
    </dgm:pt>
    <dgm:pt modelId="{A2D0A20A-30EA-4371-B938-4011F8F66176}" type="pres">
      <dgm:prSet presAssocID="{ED6ECF42-7E51-484D-B785-1202679738C5}" presName="textNode" presStyleLbl="node1" presStyleIdx="0" presStyleCnt="3">
        <dgm:presLayoutVars>
          <dgm:bulletEnabled val="1"/>
        </dgm:presLayoutVars>
      </dgm:prSet>
      <dgm:spPr/>
    </dgm:pt>
    <dgm:pt modelId="{7D8F1242-6CC5-4309-B24A-69EF2AFBCBEB}" type="pres">
      <dgm:prSet presAssocID="{2E679C12-69F5-41BF-A616-4F79C44DF641}" presName="sibTrans" presStyleCnt="0"/>
      <dgm:spPr/>
    </dgm:pt>
    <dgm:pt modelId="{05C567F2-1E36-414B-9BDB-A93B0C3684A4}" type="pres">
      <dgm:prSet presAssocID="{49043CDC-FFED-4F24-9781-8657CA0C13E2}" presName="textNode" presStyleLbl="node1" presStyleIdx="1" presStyleCnt="3" custScaleX="121448">
        <dgm:presLayoutVars>
          <dgm:bulletEnabled val="1"/>
        </dgm:presLayoutVars>
      </dgm:prSet>
      <dgm:spPr/>
    </dgm:pt>
    <dgm:pt modelId="{1DE1A646-1BBE-4324-88D3-7124C0263B75}" type="pres">
      <dgm:prSet presAssocID="{9B7FBF06-E0A8-4A74-9EF4-7E7BBC87F820}" presName="sibTrans" presStyleCnt="0"/>
      <dgm:spPr/>
    </dgm:pt>
    <dgm:pt modelId="{A15D4C0C-8587-45E6-93B9-1F2222FF2862}" type="pres">
      <dgm:prSet presAssocID="{AE822E4D-D936-4994-B4AC-DC9BA247CB5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8A9C754-6A3E-4359-8B04-573302456781}" type="presOf" srcId="{AE822E4D-D936-4994-B4AC-DC9BA247CB56}" destId="{A15D4C0C-8587-45E6-93B9-1F2222FF2862}" srcOrd="0" destOrd="0" presId="urn:microsoft.com/office/officeart/2005/8/layout/hProcess9"/>
    <dgm:cxn modelId="{DACF0C7F-773B-49C5-924A-F6D8E76954AD}" type="presOf" srcId="{ED6ECF42-7E51-484D-B785-1202679738C5}" destId="{A2D0A20A-30EA-4371-B938-4011F8F66176}" srcOrd="0" destOrd="0" presId="urn:microsoft.com/office/officeart/2005/8/layout/hProcess9"/>
    <dgm:cxn modelId="{160DC993-7286-473E-A80C-F7092095068F}" srcId="{5AED84D9-56D2-464A-AFE7-09D2883173ED}" destId="{49043CDC-FFED-4F24-9781-8657CA0C13E2}" srcOrd="1" destOrd="0" parTransId="{F61993EE-4610-4343-86B6-DF9909A40A13}" sibTransId="{9B7FBF06-E0A8-4A74-9EF4-7E7BBC87F820}"/>
    <dgm:cxn modelId="{18BB559D-B167-4397-84BB-9BEE4484CB47}" type="presOf" srcId="{49043CDC-FFED-4F24-9781-8657CA0C13E2}" destId="{05C567F2-1E36-414B-9BDB-A93B0C3684A4}" srcOrd="0" destOrd="0" presId="urn:microsoft.com/office/officeart/2005/8/layout/hProcess9"/>
    <dgm:cxn modelId="{775B0CA3-8CA8-4155-91BF-1F9BEBD0FFA8}" type="presOf" srcId="{5AED84D9-56D2-464A-AFE7-09D2883173ED}" destId="{01A137AF-A695-4AE9-AC11-191DAF17E51E}" srcOrd="0" destOrd="0" presId="urn:microsoft.com/office/officeart/2005/8/layout/hProcess9"/>
    <dgm:cxn modelId="{D3EB72B5-AE4E-48CC-85CF-B0606B1E16A0}" srcId="{5AED84D9-56D2-464A-AFE7-09D2883173ED}" destId="{AE822E4D-D936-4994-B4AC-DC9BA247CB56}" srcOrd="2" destOrd="0" parTransId="{0702D2A8-AFCA-46A8-8842-B3B9077F0EB0}" sibTransId="{C9336A9A-9CD6-4F9B-9EF6-E822FAEED875}"/>
    <dgm:cxn modelId="{8F33FBC0-1537-4F1A-A737-939F47503F64}" srcId="{5AED84D9-56D2-464A-AFE7-09D2883173ED}" destId="{ED6ECF42-7E51-484D-B785-1202679738C5}" srcOrd="0" destOrd="0" parTransId="{DD0BA588-E97F-43D5-9588-2266EC38F69B}" sibTransId="{2E679C12-69F5-41BF-A616-4F79C44DF641}"/>
    <dgm:cxn modelId="{DE8FD0C3-E24F-424E-8445-9F192559DC29}" type="presParOf" srcId="{01A137AF-A695-4AE9-AC11-191DAF17E51E}" destId="{2BC8238A-4314-4059-82AA-6B093B5A3B71}" srcOrd="0" destOrd="0" presId="urn:microsoft.com/office/officeart/2005/8/layout/hProcess9"/>
    <dgm:cxn modelId="{EE5A3E96-8C19-43EF-9B7A-D922ABD49259}" type="presParOf" srcId="{01A137AF-A695-4AE9-AC11-191DAF17E51E}" destId="{A9461BE2-8847-431C-A6BB-06E2744D1BFC}" srcOrd="1" destOrd="0" presId="urn:microsoft.com/office/officeart/2005/8/layout/hProcess9"/>
    <dgm:cxn modelId="{49E2A357-2182-4FB6-8244-A04F2173B130}" type="presParOf" srcId="{A9461BE2-8847-431C-A6BB-06E2744D1BFC}" destId="{A2D0A20A-30EA-4371-B938-4011F8F66176}" srcOrd="0" destOrd="0" presId="urn:microsoft.com/office/officeart/2005/8/layout/hProcess9"/>
    <dgm:cxn modelId="{FAFF24AD-9791-455E-AEC6-1520860B960C}" type="presParOf" srcId="{A9461BE2-8847-431C-A6BB-06E2744D1BFC}" destId="{7D8F1242-6CC5-4309-B24A-69EF2AFBCBEB}" srcOrd="1" destOrd="0" presId="urn:microsoft.com/office/officeart/2005/8/layout/hProcess9"/>
    <dgm:cxn modelId="{A3EDB90C-49E9-4D00-B033-43A8E3F083E3}" type="presParOf" srcId="{A9461BE2-8847-431C-A6BB-06E2744D1BFC}" destId="{05C567F2-1E36-414B-9BDB-A93B0C3684A4}" srcOrd="2" destOrd="0" presId="urn:microsoft.com/office/officeart/2005/8/layout/hProcess9"/>
    <dgm:cxn modelId="{F14B71EC-6E02-4F82-99B1-DDD7AF1095AF}" type="presParOf" srcId="{A9461BE2-8847-431C-A6BB-06E2744D1BFC}" destId="{1DE1A646-1BBE-4324-88D3-7124C0263B75}" srcOrd="3" destOrd="0" presId="urn:microsoft.com/office/officeart/2005/8/layout/hProcess9"/>
    <dgm:cxn modelId="{029F5BC1-6AC7-4CF5-921A-DCDC0C50B8F1}" type="presParOf" srcId="{A9461BE2-8847-431C-A6BB-06E2744D1BFC}" destId="{A15D4C0C-8587-45E6-93B9-1F2222FF28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037B08-015F-41A7-9403-640F87925A4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A379B84-A6D8-4BA7-A853-700184DFCFBD}">
      <dgm:prSet phldrT="[Text]"/>
      <dgm:spPr>
        <a:solidFill>
          <a:srgbClr val="F01928"/>
        </a:solidFill>
      </dgm:spPr>
      <dgm:t>
        <a:bodyPr/>
        <a:lstStyle/>
        <a:p>
          <a:r>
            <a:rPr lang="en-GB" b="0" i="0" dirty="0" err="1"/>
            <a:t>Zákon</a:t>
          </a:r>
          <a:r>
            <a:rPr lang="en-GB" b="0" i="0" dirty="0"/>
            <a:t> č. 123/2000 </a:t>
          </a:r>
          <a:r>
            <a:rPr lang="en-GB" b="0" i="0" dirty="0" err="1"/>
            <a:t>Sb.</a:t>
          </a:r>
          <a:r>
            <a:rPr lang="en-GB" b="0" i="1" dirty="0" err="1"/>
            <a:t>Zákon</a:t>
          </a:r>
          <a:r>
            <a:rPr lang="en-GB" b="0" i="1" dirty="0"/>
            <a:t> o </a:t>
          </a:r>
          <a:r>
            <a:rPr lang="en-GB" b="0" i="1" dirty="0" err="1"/>
            <a:t>zdravotnických</a:t>
          </a:r>
          <a:r>
            <a:rPr lang="en-GB" b="0" i="1" dirty="0"/>
            <a:t> </a:t>
          </a:r>
          <a:r>
            <a:rPr lang="en-GB" b="0" i="1" dirty="0" err="1"/>
            <a:t>prostředcích</a:t>
          </a:r>
          <a:endParaRPr lang="en-GB" dirty="0"/>
        </a:p>
      </dgm:t>
    </dgm:pt>
    <dgm:pt modelId="{E2381136-3C39-4CE7-BD1E-A9BC8F9DABE0}" type="parTrans" cxnId="{FEC31B9B-BA15-4767-BB9D-3BE29287FD9A}">
      <dgm:prSet/>
      <dgm:spPr/>
      <dgm:t>
        <a:bodyPr/>
        <a:lstStyle/>
        <a:p>
          <a:endParaRPr lang="en-GB"/>
        </a:p>
      </dgm:t>
    </dgm:pt>
    <dgm:pt modelId="{065A5599-7855-4239-8260-3CF49344C3AF}" type="sibTrans" cxnId="{FEC31B9B-BA15-4767-BB9D-3BE29287FD9A}">
      <dgm:prSet/>
      <dgm:spPr/>
      <dgm:t>
        <a:bodyPr/>
        <a:lstStyle/>
        <a:p>
          <a:endParaRPr lang="en-GB"/>
        </a:p>
      </dgm:t>
    </dgm:pt>
    <dgm:pt modelId="{F88F9B25-5A99-40B2-8617-ECE8688DB965}">
      <dgm:prSet phldrT="[Text]"/>
      <dgm:spPr>
        <a:solidFill>
          <a:srgbClr val="F01928"/>
        </a:solidFill>
      </dgm:spPr>
      <dgm:t>
        <a:bodyPr/>
        <a:lstStyle/>
        <a:p>
          <a:r>
            <a:rPr lang="en-GB" b="0" i="0" dirty="0" err="1"/>
            <a:t>Zákon</a:t>
          </a:r>
          <a:r>
            <a:rPr lang="en-GB" b="0" i="0" dirty="0"/>
            <a:t> č. 268/2014 </a:t>
          </a:r>
          <a:r>
            <a:rPr lang="en-GB" b="0" i="0" dirty="0" err="1"/>
            <a:t>Sb.</a:t>
          </a:r>
          <a:r>
            <a:rPr lang="en-GB" b="0" i="1" dirty="0" err="1"/>
            <a:t>Zákon</a:t>
          </a:r>
          <a:r>
            <a:rPr lang="en-GB" b="0" i="1" dirty="0"/>
            <a:t> o </a:t>
          </a:r>
          <a:r>
            <a:rPr lang="en-GB" b="0" i="1" dirty="0" err="1"/>
            <a:t>diagnostických</a:t>
          </a:r>
          <a:r>
            <a:rPr lang="en-GB" b="0" i="1" dirty="0"/>
            <a:t> </a:t>
          </a:r>
          <a:r>
            <a:rPr lang="en-GB" b="0" i="1" dirty="0" err="1"/>
            <a:t>zdravotnických</a:t>
          </a:r>
          <a:r>
            <a:rPr lang="en-GB" b="0" i="1" dirty="0"/>
            <a:t> </a:t>
          </a:r>
          <a:r>
            <a:rPr lang="en-GB" b="0" i="1" dirty="0" err="1"/>
            <a:t>prostředcích</a:t>
          </a:r>
          <a:r>
            <a:rPr lang="en-GB" b="0" i="1" dirty="0"/>
            <a:t> in vitro</a:t>
          </a:r>
          <a:endParaRPr lang="en-GB" dirty="0"/>
        </a:p>
      </dgm:t>
    </dgm:pt>
    <dgm:pt modelId="{A7A1D173-7CCC-4866-A491-B889A55DB731}" type="parTrans" cxnId="{DBA7C14A-53AF-4DDB-8B66-BA7331D1F718}">
      <dgm:prSet/>
      <dgm:spPr/>
      <dgm:t>
        <a:bodyPr/>
        <a:lstStyle/>
        <a:p>
          <a:endParaRPr lang="en-GB"/>
        </a:p>
      </dgm:t>
    </dgm:pt>
    <dgm:pt modelId="{3B7C47B5-E827-45CE-8A0F-78EDBA10F14D}" type="sibTrans" cxnId="{DBA7C14A-53AF-4DDB-8B66-BA7331D1F718}">
      <dgm:prSet/>
      <dgm:spPr/>
      <dgm:t>
        <a:bodyPr/>
        <a:lstStyle/>
        <a:p>
          <a:endParaRPr lang="en-GB"/>
        </a:p>
      </dgm:t>
    </dgm:pt>
    <dgm:pt modelId="{0923496A-77FD-4BFF-BC8F-3FBCCF18172F}">
      <dgm:prSet phldrT="[Text]"/>
      <dgm:spPr>
        <a:solidFill>
          <a:srgbClr val="F01928"/>
        </a:solidFill>
      </dgm:spPr>
      <dgm:t>
        <a:bodyPr/>
        <a:lstStyle/>
        <a:p>
          <a:r>
            <a:rPr lang="en-GB" b="0" i="0" dirty="0" err="1"/>
            <a:t>Zákon</a:t>
          </a:r>
          <a:r>
            <a:rPr lang="en-GB" b="0" i="0" dirty="0"/>
            <a:t> č. 375/2022 </a:t>
          </a:r>
          <a:r>
            <a:rPr lang="en-GB" b="0" i="0" dirty="0" err="1"/>
            <a:t>Sb.</a:t>
          </a:r>
          <a:r>
            <a:rPr lang="en-GB" b="0" i="1" dirty="0" err="1"/>
            <a:t>Zákon</a:t>
          </a:r>
          <a:r>
            <a:rPr lang="en-GB" b="0" i="1" dirty="0"/>
            <a:t> o </a:t>
          </a:r>
          <a:r>
            <a:rPr lang="en-GB" b="0" i="1" dirty="0" err="1"/>
            <a:t>zdravotnických</a:t>
          </a:r>
          <a:r>
            <a:rPr lang="en-GB" b="0" i="1" dirty="0"/>
            <a:t> </a:t>
          </a:r>
          <a:r>
            <a:rPr lang="en-GB" b="0" i="1" dirty="0" err="1"/>
            <a:t>prostředcích</a:t>
          </a:r>
          <a:r>
            <a:rPr lang="en-GB" b="0" i="1" dirty="0"/>
            <a:t> a </a:t>
          </a:r>
          <a:r>
            <a:rPr lang="en-GB" b="0" i="1" dirty="0" err="1"/>
            <a:t>diagnostických</a:t>
          </a:r>
          <a:r>
            <a:rPr lang="en-GB" b="0" i="1" dirty="0"/>
            <a:t> </a:t>
          </a:r>
          <a:r>
            <a:rPr lang="en-GB" b="0" i="1" dirty="0" err="1"/>
            <a:t>zdravotnických</a:t>
          </a:r>
          <a:r>
            <a:rPr lang="en-GB" b="0" i="1" dirty="0"/>
            <a:t> </a:t>
          </a:r>
          <a:r>
            <a:rPr lang="en-GB" b="0" i="1" dirty="0" err="1"/>
            <a:t>prostředcích</a:t>
          </a:r>
          <a:r>
            <a:rPr lang="en-GB" b="0" i="1" dirty="0"/>
            <a:t> in vitro</a:t>
          </a:r>
          <a:endParaRPr lang="en-GB" dirty="0"/>
        </a:p>
      </dgm:t>
    </dgm:pt>
    <dgm:pt modelId="{0F930C42-2B29-4FD2-9792-885325065F25}" type="parTrans" cxnId="{43476B2B-17D1-4EC6-BEE6-E81663E48B47}">
      <dgm:prSet/>
      <dgm:spPr/>
      <dgm:t>
        <a:bodyPr/>
        <a:lstStyle/>
        <a:p>
          <a:endParaRPr lang="en-GB"/>
        </a:p>
      </dgm:t>
    </dgm:pt>
    <dgm:pt modelId="{EC751C51-4099-4B59-9008-5B70BD86136C}" type="sibTrans" cxnId="{43476B2B-17D1-4EC6-BEE6-E81663E48B47}">
      <dgm:prSet/>
      <dgm:spPr/>
      <dgm:t>
        <a:bodyPr/>
        <a:lstStyle/>
        <a:p>
          <a:endParaRPr lang="en-GB"/>
        </a:p>
      </dgm:t>
    </dgm:pt>
    <dgm:pt modelId="{4C09A66F-E5F9-4D8E-BA36-247E2452F4E1}" type="pres">
      <dgm:prSet presAssocID="{D3037B08-015F-41A7-9403-640F87925A4A}" presName="Name0" presStyleCnt="0">
        <dgm:presLayoutVars>
          <dgm:dir/>
          <dgm:animLvl val="lvl"/>
          <dgm:resizeHandles val="exact"/>
        </dgm:presLayoutVars>
      </dgm:prSet>
      <dgm:spPr/>
    </dgm:pt>
    <dgm:pt modelId="{58860D90-9C84-4701-A278-F5606506EC1C}" type="pres">
      <dgm:prSet presAssocID="{AA379B84-A6D8-4BA7-A853-700184DFCFB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893C290-1BA7-48B1-899F-25CF530C90D3}" type="pres">
      <dgm:prSet presAssocID="{065A5599-7855-4239-8260-3CF49344C3AF}" presName="parTxOnlySpace" presStyleCnt="0"/>
      <dgm:spPr/>
    </dgm:pt>
    <dgm:pt modelId="{8FB8A702-E9D8-430E-8D4F-2C427C029544}" type="pres">
      <dgm:prSet presAssocID="{F88F9B25-5A99-40B2-8617-ECE8688DB96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A6A9A43-091C-470C-831C-E5F2FD44541C}" type="pres">
      <dgm:prSet presAssocID="{3B7C47B5-E827-45CE-8A0F-78EDBA10F14D}" presName="parTxOnlySpace" presStyleCnt="0"/>
      <dgm:spPr/>
    </dgm:pt>
    <dgm:pt modelId="{1A8EE962-577D-4918-AD5E-890F562D67C5}" type="pres">
      <dgm:prSet presAssocID="{0923496A-77FD-4BFF-BC8F-3FBCCF18172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3476B2B-17D1-4EC6-BEE6-E81663E48B47}" srcId="{D3037B08-015F-41A7-9403-640F87925A4A}" destId="{0923496A-77FD-4BFF-BC8F-3FBCCF18172F}" srcOrd="2" destOrd="0" parTransId="{0F930C42-2B29-4FD2-9792-885325065F25}" sibTransId="{EC751C51-4099-4B59-9008-5B70BD86136C}"/>
    <dgm:cxn modelId="{DBA7C14A-53AF-4DDB-8B66-BA7331D1F718}" srcId="{D3037B08-015F-41A7-9403-640F87925A4A}" destId="{F88F9B25-5A99-40B2-8617-ECE8688DB965}" srcOrd="1" destOrd="0" parTransId="{A7A1D173-7CCC-4866-A491-B889A55DB731}" sibTransId="{3B7C47B5-E827-45CE-8A0F-78EDBA10F14D}"/>
    <dgm:cxn modelId="{3ADDE484-6A39-4639-9815-9998CB28E5E8}" type="presOf" srcId="{D3037B08-015F-41A7-9403-640F87925A4A}" destId="{4C09A66F-E5F9-4D8E-BA36-247E2452F4E1}" srcOrd="0" destOrd="0" presId="urn:microsoft.com/office/officeart/2005/8/layout/chevron1"/>
    <dgm:cxn modelId="{FEC31B9B-BA15-4767-BB9D-3BE29287FD9A}" srcId="{D3037B08-015F-41A7-9403-640F87925A4A}" destId="{AA379B84-A6D8-4BA7-A853-700184DFCFBD}" srcOrd="0" destOrd="0" parTransId="{E2381136-3C39-4CE7-BD1E-A9BC8F9DABE0}" sibTransId="{065A5599-7855-4239-8260-3CF49344C3AF}"/>
    <dgm:cxn modelId="{3996C1A9-DCD3-4A93-B415-40A856EC6A1B}" type="presOf" srcId="{0923496A-77FD-4BFF-BC8F-3FBCCF18172F}" destId="{1A8EE962-577D-4918-AD5E-890F562D67C5}" srcOrd="0" destOrd="0" presId="urn:microsoft.com/office/officeart/2005/8/layout/chevron1"/>
    <dgm:cxn modelId="{C803E7EF-3579-4E36-9A4A-96A249050CA9}" type="presOf" srcId="{AA379B84-A6D8-4BA7-A853-700184DFCFBD}" destId="{58860D90-9C84-4701-A278-F5606506EC1C}" srcOrd="0" destOrd="0" presId="urn:microsoft.com/office/officeart/2005/8/layout/chevron1"/>
    <dgm:cxn modelId="{F7AD6CFC-5580-40B5-90B0-B3BC6FED167F}" type="presOf" srcId="{F88F9B25-5A99-40B2-8617-ECE8688DB965}" destId="{8FB8A702-E9D8-430E-8D4F-2C427C029544}" srcOrd="0" destOrd="0" presId="urn:microsoft.com/office/officeart/2005/8/layout/chevron1"/>
    <dgm:cxn modelId="{5A035584-F357-4BFA-90AD-792832DB144F}" type="presParOf" srcId="{4C09A66F-E5F9-4D8E-BA36-247E2452F4E1}" destId="{58860D90-9C84-4701-A278-F5606506EC1C}" srcOrd="0" destOrd="0" presId="urn:microsoft.com/office/officeart/2005/8/layout/chevron1"/>
    <dgm:cxn modelId="{91E7163F-1D6D-45E0-9C37-E9A3E9CFB166}" type="presParOf" srcId="{4C09A66F-E5F9-4D8E-BA36-247E2452F4E1}" destId="{7893C290-1BA7-48B1-899F-25CF530C90D3}" srcOrd="1" destOrd="0" presId="urn:microsoft.com/office/officeart/2005/8/layout/chevron1"/>
    <dgm:cxn modelId="{6CB4BCDD-75F5-4C16-BCF4-301B554A67F7}" type="presParOf" srcId="{4C09A66F-E5F9-4D8E-BA36-247E2452F4E1}" destId="{8FB8A702-E9D8-430E-8D4F-2C427C029544}" srcOrd="2" destOrd="0" presId="urn:microsoft.com/office/officeart/2005/8/layout/chevron1"/>
    <dgm:cxn modelId="{16EBEB20-0F74-41C1-AE09-669633AE98A7}" type="presParOf" srcId="{4C09A66F-E5F9-4D8E-BA36-247E2452F4E1}" destId="{FA6A9A43-091C-470C-831C-E5F2FD44541C}" srcOrd="3" destOrd="0" presId="urn:microsoft.com/office/officeart/2005/8/layout/chevron1"/>
    <dgm:cxn modelId="{86B80791-F223-43CC-AB2C-BD79D93F96AB}" type="presParOf" srcId="{4C09A66F-E5F9-4D8E-BA36-247E2452F4E1}" destId="{1A8EE962-577D-4918-AD5E-890F562D67C5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B793E-9D5C-43DA-80D6-9E7CB2C8A4D5}">
      <dsp:nvSpPr>
        <dsp:cNvPr id="0" name=""/>
        <dsp:cNvSpPr/>
      </dsp:nvSpPr>
      <dsp:spPr>
        <a:xfrm>
          <a:off x="1580608" y="1078442"/>
          <a:ext cx="5030279" cy="13859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DDEBD-1874-4FD0-B3D9-05035AA94A3D}">
      <dsp:nvSpPr>
        <dsp:cNvPr id="0" name=""/>
        <dsp:cNvSpPr/>
      </dsp:nvSpPr>
      <dsp:spPr>
        <a:xfrm>
          <a:off x="3709044" y="4172242"/>
          <a:ext cx="773410" cy="49498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0DCCE-774F-4CF2-8D2C-17C39DFD261E}">
      <dsp:nvSpPr>
        <dsp:cNvPr id="0" name=""/>
        <dsp:cNvSpPr/>
      </dsp:nvSpPr>
      <dsp:spPr>
        <a:xfrm>
          <a:off x="1151878" y="4021732"/>
          <a:ext cx="5951224" cy="928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rgbClr val="F01928"/>
              </a:solidFill>
            </a:rPr>
            <a:t>Od 80. let 20. stol. postupný přechod k jednorázovým pomůckám</a:t>
          </a:r>
          <a:endParaRPr lang="en-GB" sz="2000" kern="1200" dirty="0">
            <a:solidFill>
              <a:srgbClr val="F01928"/>
            </a:solidFill>
          </a:endParaRPr>
        </a:p>
      </dsp:txBody>
      <dsp:txXfrm>
        <a:off x="1151878" y="4021732"/>
        <a:ext cx="5951224" cy="928092"/>
      </dsp:txXfrm>
    </dsp:sp>
    <dsp:sp modelId="{42E61F7D-7531-4AD3-ADD4-0122FAE802D3}">
      <dsp:nvSpPr>
        <dsp:cNvPr id="0" name=""/>
        <dsp:cNvSpPr/>
      </dsp:nvSpPr>
      <dsp:spPr>
        <a:xfrm>
          <a:off x="4127496" y="1089991"/>
          <a:ext cx="1392138" cy="1392138"/>
        </a:xfrm>
        <a:prstGeom prst="ellipse">
          <a:avLst/>
        </a:prstGeom>
        <a:solidFill>
          <a:srgbClr val="5AC8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Nástroje s jemnějšími pracovními mechanismy</a:t>
          </a:r>
          <a:endParaRPr lang="en-GB" sz="1200" kern="1200" dirty="0"/>
        </a:p>
      </dsp:txBody>
      <dsp:txXfrm>
        <a:off x="4331370" y="1293865"/>
        <a:ext cx="984390" cy="984390"/>
      </dsp:txXfrm>
    </dsp:sp>
    <dsp:sp modelId="{A62FAA00-4C62-4C53-8A76-2291FDC4A20A}">
      <dsp:nvSpPr>
        <dsp:cNvPr id="0" name=""/>
        <dsp:cNvSpPr/>
      </dsp:nvSpPr>
      <dsp:spPr>
        <a:xfrm>
          <a:off x="4320606" y="2082346"/>
          <a:ext cx="1392138" cy="1392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Nové nástroje s menšími lumeny</a:t>
          </a:r>
          <a:endParaRPr lang="en-GB" sz="1700" kern="1200" dirty="0"/>
        </a:p>
      </dsp:txBody>
      <dsp:txXfrm>
        <a:off x="4524480" y="2286220"/>
        <a:ext cx="984390" cy="984390"/>
      </dsp:txXfrm>
    </dsp:sp>
    <dsp:sp modelId="{F2849C8C-78B1-4A9A-9232-BE61D12B884C}">
      <dsp:nvSpPr>
        <dsp:cNvPr id="0" name=""/>
        <dsp:cNvSpPr/>
      </dsp:nvSpPr>
      <dsp:spPr>
        <a:xfrm>
          <a:off x="2259117" y="1737781"/>
          <a:ext cx="1392138" cy="1392138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Obavy z přenosu infekcí</a:t>
          </a:r>
          <a:endParaRPr lang="en-GB" sz="1700" kern="1200" dirty="0"/>
        </a:p>
      </dsp:txBody>
      <dsp:txXfrm>
        <a:off x="2462991" y="1941655"/>
        <a:ext cx="984390" cy="984390"/>
      </dsp:txXfrm>
    </dsp:sp>
    <dsp:sp modelId="{A6544D88-26C3-47D0-A188-CA2D6FF8888F}">
      <dsp:nvSpPr>
        <dsp:cNvPr id="0" name=""/>
        <dsp:cNvSpPr/>
      </dsp:nvSpPr>
      <dsp:spPr>
        <a:xfrm>
          <a:off x="1384569" y="934645"/>
          <a:ext cx="5485853" cy="31426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CC8F7-C7C5-439A-9922-91B9C40FDB33}">
      <dsp:nvSpPr>
        <dsp:cNvPr id="0" name=""/>
        <dsp:cNvSpPr/>
      </dsp:nvSpPr>
      <dsp:spPr>
        <a:xfrm>
          <a:off x="7267" y="269287"/>
          <a:ext cx="3138767" cy="234302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 t="-17000" b="-17000"/>
          </a:stretch>
        </a:blip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2732C-BBB9-4BEA-A9AF-2829E80E60E5}">
      <dsp:nvSpPr>
        <dsp:cNvPr id="0" name=""/>
        <dsp:cNvSpPr/>
      </dsp:nvSpPr>
      <dsp:spPr>
        <a:xfrm>
          <a:off x="7267" y="2612311"/>
          <a:ext cx="3138767" cy="10075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Narušení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černého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eloxovaného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hliníku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změkčenou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vodou</a:t>
          </a:r>
        </a:p>
      </dsp:txBody>
      <dsp:txXfrm>
        <a:off x="7267" y="2612311"/>
        <a:ext cx="2210399" cy="1007500"/>
      </dsp:txXfrm>
    </dsp:sp>
    <dsp:sp modelId="{11B00FA0-5E15-45A2-9159-16D545B9A2BC}">
      <dsp:nvSpPr>
        <dsp:cNvPr id="0" name=""/>
        <dsp:cNvSpPr/>
      </dsp:nvSpPr>
      <dsp:spPr>
        <a:xfrm>
          <a:off x="2306457" y="2772343"/>
          <a:ext cx="1098568" cy="1098568"/>
        </a:xfrm>
        <a:prstGeom prst="ellipse">
          <a:avLst/>
        </a:prstGeom>
        <a:solidFill>
          <a:srgbClr val="F01928">
            <a:alpha val="9000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70BB5-FAF6-4749-9A11-752C6713697E}">
      <dsp:nvSpPr>
        <dsp:cNvPr id="0" name=""/>
        <dsp:cNvSpPr/>
      </dsp:nvSpPr>
      <dsp:spPr>
        <a:xfrm>
          <a:off x="3677189" y="269287"/>
          <a:ext cx="3138767" cy="234302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rcRect/>
          <a:stretch>
            <a:fillRect t="-17000" b="-17000"/>
          </a:stretch>
        </a:blip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C956D-0119-434D-828B-7720C8732473}">
      <dsp:nvSpPr>
        <dsp:cNvPr id="0" name=""/>
        <dsp:cNvSpPr/>
      </dsp:nvSpPr>
      <dsp:spPr>
        <a:xfrm>
          <a:off x="3677189" y="2612311"/>
          <a:ext cx="3138767" cy="10075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Chloridem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způsobená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důlková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koroze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</a:t>
          </a: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7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nástroji</a:t>
          </a: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77189" y="2612311"/>
        <a:ext cx="2210399" cy="1007500"/>
      </dsp:txXfrm>
    </dsp:sp>
    <dsp:sp modelId="{6593C1E0-26B1-49D8-82C0-5FE37B628609}">
      <dsp:nvSpPr>
        <dsp:cNvPr id="0" name=""/>
        <dsp:cNvSpPr/>
      </dsp:nvSpPr>
      <dsp:spPr>
        <a:xfrm>
          <a:off x="5976379" y="2772343"/>
          <a:ext cx="1098568" cy="1098568"/>
        </a:xfrm>
        <a:prstGeom prst="ellipse">
          <a:avLst/>
        </a:prstGeom>
        <a:solidFill>
          <a:srgbClr val="F01928">
            <a:alpha val="9000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08B24-6EEB-47E0-8231-050E028596C5}">
      <dsp:nvSpPr>
        <dsp:cNvPr id="0" name=""/>
        <dsp:cNvSpPr/>
      </dsp:nvSpPr>
      <dsp:spPr>
        <a:xfrm>
          <a:off x="7347111" y="269287"/>
          <a:ext cx="3138767" cy="234302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 t="-17000" b="-17000"/>
          </a:stretch>
        </a:blip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FAF26-F230-4983-985B-3AEA71BBB84D}">
      <dsp:nvSpPr>
        <dsp:cNvPr id="0" name=""/>
        <dsp:cNvSpPr/>
      </dsp:nvSpPr>
      <dsp:spPr>
        <a:xfrm>
          <a:off x="7347111" y="2612311"/>
          <a:ext cx="3138767" cy="10075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Mramorování způsobené kyselinou křemičitou v parním kondenzátu</a:t>
          </a: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347111" y="2612311"/>
        <a:ext cx="2210399" cy="1007500"/>
      </dsp:txXfrm>
    </dsp:sp>
    <dsp:sp modelId="{0DFCF036-0183-49CA-A868-A7534307B988}">
      <dsp:nvSpPr>
        <dsp:cNvPr id="0" name=""/>
        <dsp:cNvSpPr/>
      </dsp:nvSpPr>
      <dsp:spPr>
        <a:xfrm>
          <a:off x="9646302" y="2772343"/>
          <a:ext cx="1098568" cy="1098568"/>
        </a:xfrm>
        <a:prstGeom prst="ellipse">
          <a:avLst/>
        </a:prstGeom>
        <a:solidFill>
          <a:srgbClr val="F01928">
            <a:alpha val="9000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8238A-4314-4059-82AA-6B093B5A3B71}">
      <dsp:nvSpPr>
        <dsp:cNvPr id="0" name=""/>
        <dsp:cNvSpPr/>
      </dsp:nvSpPr>
      <dsp:spPr>
        <a:xfrm>
          <a:off x="584589" y="0"/>
          <a:ext cx="8020685" cy="409244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0A20A-30EA-4371-B938-4011F8F66176}">
      <dsp:nvSpPr>
        <dsp:cNvPr id="0" name=""/>
        <dsp:cNvSpPr/>
      </dsp:nvSpPr>
      <dsp:spPr>
        <a:xfrm>
          <a:off x="4488" y="1227734"/>
          <a:ext cx="2689323" cy="1636978"/>
        </a:xfrm>
        <a:prstGeom prst="roundRect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Směrnice</a:t>
          </a:r>
          <a:r>
            <a:rPr lang="en-GB" sz="1600" kern="1200" dirty="0"/>
            <a:t> Rady 93/42/EHS ze </a:t>
          </a:r>
          <a:r>
            <a:rPr lang="en-GB" sz="1600" kern="1200" dirty="0" err="1"/>
            <a:t>dne</a:t>
          </a:r>
          <a:r>
            <a:rPr lang="en-GB" sz="1600" kern="1200" dirty="0"/>
            <a:t> 14. </a:t>
          </a:r>
          <a:r>
            <a:rPr lang="en-GB" sz="1600" kern="1200" dirty="0" err="1"/>
            <a:t>června</a:t>
          </a:r>
          <a:r>
            <a:rPr lang="en-GB" sz="1600" kern="1200" dirty="0"/>
            <a:t> 1993 o </a:t>
          </a:r>
          <a:r>
            <a:rPr lang="en-GB" sz="1600" kern="1200" dirty="0" err="1"/>
            <a:t>zdravotnických</a:t>
          </a:r>
          <a:r>
            <a:rPr lang="en-GB" sz="1600" kern="1200" dirty="0"/>
            <a:t> </a:t>
          </a:r>
          <a:r>
            <a:rPr lang="en-GB" sz="1600" kern="1200" dirty="0" err="1"/>
            <a:t>prostředcích</a:t>
          </a:r>
          <a:r>
            <a:rPr lang="cs-CZ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(zavedla např. certifikaci a označení CE)</a:t>
          </a:r>
          <a:endParaRPr lang="en-GB" sz="1600" kern="1200" dirty="0"/>
        </a:p>
      </dsp:txBody>
      <dsp:txXfrm>
        <a:off x="84399" y="1307645"/>
        <a:ext cx="2529501" cy="1477156"/>
      </dsp:txXfrm>
    </dsp:sp>
    <dsp:sp modelId="{05C567F2-1E36-414B-9BDB-A93B0C3684A4}">
      <dsp:nvSpPr>
        <dsp:cNvPr id="0" name=""/>
        <dsp:cNvSpPr/>
      </dsp:nvSpPr>
      <dsp:spPr>
        <a:xfrm>
          <a:off x="3084985" y="1227734"/>
          <a:ext cx="3266129" cy="1636978"/>
        </a:xfrm>
        <a:prstGeom prst="roundRect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Směrnice Evropského parlamentu a Rady 2007/47/ES ze dne 5. září 2007 o sbližování právních norem</a:t>
          </a:r>
          <a:r>
            <a:rPr lang="cs-CZ" sz="1600" kern="1200" dirty="0">
              <a:solidFill>
                <a:srgbClr val="5AC8AF"/>
              </a:solidFill>
            </a:rPr>
            <a:t>….doplnila </a:t>
          </a:r>
          <a:r>
            <a:rPr lang="cs-CZ" sz="1400" b="1" kern="1200" dirty="0">
              <a:solidFill>
                <a:srgbClr val="5AC8AF"/>
              </a:solidFill>
            </a:rPr>
            <a:t>Článek 12a - Obnova použitých zdravotnických prostředků</a:t>
          </a:r>
          <a:endParaRPr lang="en-GB" sz="1600" kern="1200" dirty="0">
            <a:solidFill>
              <a:srgbClr val="5AC8AF"/>
            </a:solidFill>
          </a:endParaRPr>
        </a:p>
      </dsp:txBody>
      <dsp:txXfrm>
        <a:off x="3164896" y="1307645"/>
        <a:ext cx="3106307" cy="1477156"/>
      </dsp:txXfrm>
    </dsp:sp>
    <dsp:sp modelId="{A15D4C0C-8587-45E6-93B9-1F2222FF2862}">
      <dsp:nvSpPr>
        <dsp:cNvPr id="0" name=""/>
        <dsp:cNvSpPr/>
      </dsp:nvSpPr>
      <dsp:spPr>
        <a:xfrm>
          <a:off x="6742288" y="1227734"/>
          <a:ext cx="2689323" cy="1636978"/>
        </a:xfrm>
        <a:prstGeom prst="roundRect">
          <a:avLst/>
        </a:prstGeom>
        <a:solidFill>
          <a:srgbClr val="5AC8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Nařízení Evropského parlamentu a Rady (EU) 2017/745 o zdravotnických prostředcích </a:t>
          </a:r>
          <a:endParaRPr lang="en-GB" sz="1800" kern="1200" dirty="0"/>
        </a:p>
      </dsp:txBody>
      <dsp:txXfrm>
        <a:off x="6822199" y="1307645"/>
        <a:ext cx="2529501" cy="14771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8238A-4314-4059-82AA-6B093B5A3B71}">
      <dsp:nvSpPr>
        <dsp:cNvPr id="0" name=""/>
        <dsp:cNvSpPr/>
      </dsp:nvSpPr>
      <dsp:spPr>
        <a:xfrm>
          <a:off x="504543" y="0"/>
          <a:ext cx="8020685" cy="409244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0A20A-30EA-4371-B938-4011F8F66176}">
      <dsp:nvSpPr>
        <dsp:cNvPr id="0" name=""/>
        <dsp:cNvSpPr/>
      </dsp:nvSpPr>
      <dsp:spPr>
        <a:xfrm>
          <a:off x="4488" y="1227734"/>
          <a:ext cx="2689323" cy="1636978"/>
        </a:xfrm>
        <a:prstGeom prst="roundRect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Směrnice</a:t>
          </a:r>
          <a:r>
            <a:rPr lang="en-GB" sz="1600" kern="1200" dirty="0"/>
            <a:t> Rady 93/42/EHS ze </a:t>
          </a:r>
          <a:r>
            <a:rPr lang="en-GB" sz="1600" kern="1200" dirty="0" err="1"/>
            <a:t>dne</a:t>
          </a:r>
          <a:r>
            <a:rPr lang="en-GB" sz="1600" kern="1200" dirty="0"/>
            <a:t> 14. </a:t>
          </a:r>
          <a:r>
            <a:rPr lang="en-GB" sz="1600" kern="1200" dirty="0" err="1"/>
            <a:t>června</a:t>
          </a:r>
          <a:r>
            <a:rPr lang="en-GB" sz="1600" kern="1200" dirty="0"/>
            <a:t> 1993 o </a:t>
          </a:r>
          <a:r>
            <a:rPr lang="en-GB" sz="1600" kern="1200" dirty="0" err="1"/>
            <a:t>zdravotnických</a:t>
          </a:r>
          <a:r>
            <a:rPr lang="en-GB" sz="1600" kern="1200" dirty="0"/>
            <a:t> </a:t>
          </a:r>
          <a:r>
            <a:rPr lang="en-GB" sz="1600" kern="1200" dirty="0" err="1"/>
            <a:t>prostředcích</a:t>
          </a:r>
          <a:r>
            <a:rPr lang="cs-CZ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(zavedla např. certifikaci a označení CE)</a:t>
          </a:r>
          <a:endParaRPr lang="en-GB" sz="1600" kern="1200" dirty="0"/>
        </a:p>
      </dsp:txBody>
      <dsp:txXfrm>
        <a:off x="84399" y="1307645"/>
        <a:ext cx="2529501" cy="1477156"/>
      </dsp:txXfrm>
    </dsp:sp>
    <dsp:sp modelId="{05C567F2-1E36-414B-9BDB-A93B0C3684A4}">
      <dsp:nvSpPr>
        <dsp:cNvPr id="0" name=""/>
        <dsp:cNvSpPr/>
      </dsp:nvSpPr>
      <dsp:spPr>
        <a:xfrm>
          <a:off x="3084985" y="1227734"/>
          <a:ext cx="3266129" cy="1636978"/>
        </a:xfrm>
        <a:prstGeom prst="roundRect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Směrnice Evropského parlamentu a Rady 2007/47/ES ze dne 5. září 2007 o sbližování právních norem</a:t>
          </a:r>
          <a:r>
            <a:rPr lang="cs-CZ" sz="1600" kern="1200" dirty="0">
              <a:solidFill>
                <a:srgbClr val="5AC8AF"/>
              </a:solidFill>
            </a:rPr>
            <a:t>….doplnila </a:t>
          </a:r>
          <a:r>
            <a:rPr lang="cs-CZ" sz="1400" b="1" kern="1200" dirty="0">
              <a:solidFill>
                <a:srgbClr val="5AC8AF"/>
              </a:solidFill>
            </a:rPr>
            <a:t>Článek 12a - Obnova použitých zdravotnických prostředků</a:t>
          </a:r>
          <a:endParaRPr lang="en-GB" sz="1600" kern="1200" dirty="0">
            <a:solidFill>
              <a:srgbClr val="5AC8AF"/>
            </a:solidFill>
          </a:endParaRPr>
        </a:p>
      </dsp:txBody>
      <dsp:txXfrm>
        <a:off x="3164896" y="1307645"/>
        <a:ext cx="3106307" cy="1477156"/>
      </dsp:txXfrm>
    </dsp:sp>
    <dsp:sp modelId="{A15D4C0C-8587-45E6-93B9-1F2222FF2862}">
      <dsp:nvSpPr>
        <dsp:cNvPr id="0" name=""/>
        <dsp:cNvSpPr/>
      </dsp:nvSpPr>
      <dsp:spPr>
        <a:xfrm>
          <a:off x="6742288" y="1227734"/>
          <a:ext cx="2689323" cy="1636978"/>
        </a:xfrm>
        <a:prstGeom prst="roundRect">
          <a:avLst/>
        </a:prstGeom>
        <a:solidFill>
          <a:srgbClr val="5AC8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Nařízení Evropského parlamentu a Rady (EU) 2017/745 o zdravotnických prostředcích </a:t>
          </a:r>
          <a:endParaRPr lang="en-GB" sz="1800" kern="1200" dirty="0"/>
        </a:p>
      </dsp:txBody>
      <dsp:txXfrm>
        <a:off x="6822199" y="1307645"/>
        <a:ext cx="2529501" cy="14771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60D90-9C84-4701-A278-F5606506EC1C}">
      <dsp:nvSpPr>
        <dsp:cNvPr id="0" name=""/>
        <dsp:cNvSpPr/>
      </dsp:nvSpPr>
      <dsp:spPr>
        <a:xfrm>
          <a:off x="2708" y="296092"/>
          <a:ext cx="3299498" cy="1319799"/>
        </a:xfrm>
        <a:prstGeom prst="chevron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i="0" kern="1200" dirty="0" err="1"/>
            <a:t>Zákon</a:t>
          </a:r>
          <a:r>
            <a:rPr lang="en-GB" sz="1300" b="0" i="0" kern="1200" dirty="0"/>
            <a:t> č. 123/2000 </a:t>
          </a:r>
          <a:r>
            <a:rPr lang="en-GB" sz="1300" b="0" i="0" kern="1200" dirty="0" err="1"/>
            <a:t>Sb.</a:t>
          </a:r>
          <a:r>
            <a:rPr lang="en-GB" sz="1300" b="0" i="1" kern="1200" dirty="0" err="1"/>
            <a:t>Zákon</a:t>
          </a:r>
          <a:r>
            <a:rPr lang="en-GB" sz="1300" b="0" i="1" kern="1200" dirty="0"/>
            <a:t> o </a:t>
          </a:r>
          <a:r>
            <a:rPr lang="en-GB" sz="1300" b="0" i="1" kern="1200" dirty="0" err="1"/>
            <a:t>zdravotnických</a:t>
          </a:r>
          <a:r>
            <a:rPr lang="en-GB" sz="1300" b="0" i="1" kern="1200" dirty="0"/>
            <a:t> </a:t>
          </a:r>
          <a:r>
            <a:rPr lang="en-GB" sz="1300" b="0" i="1" kern="1200" dirty="0" err="1"/>
            <a:t>prostředcích</a:t>
          </a:r>
          <a:endParaRPr lang="en-GB" sz="1300" kern="1200" dirty="0"/>
        </a:p>
      </dsp:txBody>
      <dsp:txXfrm>
        <a:off x="662608" y="296092"/>
        <a:ext cx="1979699" cy="1319799"/>
      </dsp:txXfrm>
    </dsp:sp>
    <dsp:sp modelId="{8FB8A702-E9D8-430E-8D4F-2C427C029544}">
      <dsp:nvSpPr>
        <dsp:cNvPr id="0" name=""/>
        <dsp:cNvSpPr/>
      </dsp:nvSpPr>
      <dsp:spPr>
        <a:xfrm>
          <a:off x="2972256" y="296092"/>
          <a:ext cx="3299498" cy="1319799"/>
        </a:xfrm>
        <a:prstGeom prst="chevron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i="0" kern="1200" dirty="0" err="1"/>
            <a:t>Zákon</a:t>
          </a:r>
          <a:r>
            <a:rPr lang="en-GB" sz="1300" b="0" i="0" kern="1200" dirty="0"/>
            <a:t> č. 268/2014 </a:t>
          </a:r>
          <a:r>
            <a:rPr lang="en-GB" sz="1300" b="0" i="0" kern="1200" dirty="0" err="1"/>
            <a:t>Sb.</a:t>
          </a:r>
          <a:r>
            <a:rPr lang="en-GB" sz="1300" b="0" i="1" kern="1200" dirty="0" err="1"/>
            <a:t>Zákon</a:t>
          </a:r>
          <a:r>
            <a:rPr lang="en-GB" sz="1300" b="0" i="1" kern="1200" dirty="0"/>
            <a:t> o </a:t>
          </a:r>
          <a:r>
            <a:rPr lang="en-GB" sz="1300" b="0" i="1" kern="1200" dirty="0" err="1"/>
            <a:t>diagnostických</a:t>
          </a:r>
          <a:r>
            <a:rPr lang="en-GB" sz="1300" b="0" i="1" kern="1200" dirty="0"/>
            <a:t> </a:t>
          </a:r>
          <a:r>
            <a:rPr lang="en-GB" sz="1300" b="0" i="1" kern="1200" dirty="0" err="1"/>
            <a:t>zdravotnických</a:t>
          </a:r>
          <a:r>
            <a:rPr lang="en-GB" sz="1300" b="0" i="1" kern="1200" dirty="0"/>
            <a:t> </a:t>
          </a:r>
          <a:r>
            <a:rPr lang="en-GB" sz="1300" b="0" i="1" kern="1200" dirty="0" err="1"/>
            <a:t>prostředcích</a:t>
          </a:r>
          <a:r>
            <a:rPr lang="en-GB" sz="1300" b="0" i="1" kern="1200" dirty="0"/>
            <a:t> in vitro</a:t>
          </a:r>
          <a:endParaRPr lang="en-GB" sz="1300" kern="1200" dirty="0"/>
        </a:p>
      </dsp:txBody>
      <dsp:txXfrm>
        <a:off x="3632156" y="296092"/>
        <a:ext cx="1979699" cy="1319799"/>
      </dsp:txXfrm>
    </dsp:sp>
    <dsp:sp modelId="{1A8EE962-577D-4918-AD5E-890F562D67C5}">
      <dsp:nvSpPr>
        <dsp:cNvPr id="0" name=""/>
        <dsp:cNvSpPr/>
      </dsp:nvSpPr>
      <dsp:spPr>
        <a:xfrm>
          <a:off x="5941805" y="296092"/>
          <a:ext cx="3299498" cy="1319799"/>
        </a:xfrm>
        <a:prstGeom prst="chevron">
          <a:avLst/>
        </a:prstGeom>
        <a:solidFill>
          <a:srgbClr val="F019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i="0" kern="1200" dirty="0" err="1"/>
            <a:t>Zákon</a:t>
          </a:r>
          <a:r>
            <a:rPr lang="en-GB" sz="1300" b="0" i="0" kern="1200" dirty="0"/>
            <a:t> č. 375/2022 </a:t>
          </a:r>
          <a:r>
            <a:rPr lang="en-GB" sz="1300" b="0" i="0" kern="1200" dirty="0" err="1"/>
            <a:t>Sb.</a:t>
          </a:r>
          <a:r>
            <a:rPr lang="en-GB" sz="1300" b="0" i="1" kern="1200" dirty="0" err="1"/>
            <a:t>Zákon</a:t>
          </a:r>
          <a:r>
            <a:rPr lang="en-GB" sz="1300" b="0" i="1" kern="1200" dirty="0"/>
            <a:t> o </a:t>
          </a:r>
          <a:r>
            <a:rPr lang="en-GB" sz="1300" b="0" i="1" kern="1200" dirty="0" err="1"/>
            <a:t>zdravotnických</a:t>
          </a:r>
          <a:r>
            <a:rPr lang="en-GB" sz="1300" b="0" i="1" kern="1200" dirty="0"/>
            <a:t> </a:t>
          </a:r>
          <a:r>
            <a:rPr lang="en-GB" sz="1300" b="0" i="1" kern="1200" dirty="0" err="1"/>
            <a:t>prostředcích</a:t>
          </a:r>
          <a:r>
            <a:rPr lang="en-GB" sz="1300" b="0" i="1" kern="1200" dirty="0"/>
            <a:t> a </a:t>
          </a:r>
          <a:r>
            <a:rPr lang="en-GB" sz="1300" b="0" i="1" kern="1200" dirty="0" err="1"/>
            <a:t>diagnostických</a:t>
          </a:r>
          <a:r>
            <a:rPr lang="en-GB" sz="1300" b="0" i="1" kern="1200" dirty="0"/>
            <a:t> </a:t>
          </a:r>
          <a:r>
            <a:rPr lang="en-GB" sz="1300" b="0" i="1" kern="1200" dirty="0" err="1"/>
            <a:t>zdravotnických</a:t>
          </a:r>
          <a:r>
            <a:rPr lang="en-GB" sz="1300" b="0" i="1" kern="1200" dirty="0"/>
            <a:t> </a:t>
          </a:r>
          <a:r>
            <a:rPr lang="en-GB" sz="1300" b="0" i="1" kern="1200" dirty="0" err="1"/>
            <a:t>prostředcích</a:t>
          </a:r>
          <a:r>
            <a:rPr lang="en-GB" sz="1300" b="0" i="1" kern="1200" dirty="0"/>
            <a:t> in vitro</a:t>
          </a:r>
          <a:endParaRPr lang="en-GB" sz="1300" kern="1200" dirty="0"/>
        </a:p>
      </dsp:txBody>
      <dsp:txXfrm>
        <a:off x="6601705" y="296092"/>
        <a:ext cx="1979699" cy="1319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Mezi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nejvýznamnější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novinky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patří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rozšíření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oblasti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působnosti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konkretizace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minimálního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obsahu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tvorbu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technické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dokumentace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zpřísnění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požadavků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klinické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hodnocení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nového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kontrolního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postupu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vysoce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rizikové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tzv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"scrutiny procedure"),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osoba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odpovědná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soulad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předpisy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zpřísnění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požadavků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dohled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zdravotnickými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systém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vigilance,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zlepšení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identifikace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sledovatelnosti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zavedením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jedinečného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identifikačního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čísla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výrobku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systém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UDI),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podpora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transparentnosti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prostřednictvím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centrální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evropské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databáze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(EUDAMED),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povinnost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výrobců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zajistit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krytí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případ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odpovědnosti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skupiny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chirurgických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nástrojů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opakované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použití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řada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nových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pravidel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klasifikaci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včetně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klasifikace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softwaru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obsahujících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nanomateriály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zdravotnických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materiálovými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složkami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401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Mezi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nejvýznamnější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novinky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patří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rozšíření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oblasti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působnosti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konkretizace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minimálního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obsahu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tvorbu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technické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dokumentace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zpřísnění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požadavků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klinické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hodnocení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nového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kontrolního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postupu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vysoce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rizikové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tzv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"scrutiny procedure"),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osoba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odpovědná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soulad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předpisy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zpřísnění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požadavků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dohled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zdravotnickými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systém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vigilance,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zlepšení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identifikace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sledovatelnosti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zavedením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jedinečného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identifikačního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čísla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výrobku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systém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UDI),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podpora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transparentnosti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prostřednictvím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centrální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evropské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databáze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(EUDAMED),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povinnost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výrobců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zajistit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krytí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případ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odpovědnosti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zavedení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skupiny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chirurgických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nástrojů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opakované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použití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řada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nových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pravidel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klasifikaci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včetně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klasifikace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softwaru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obsahujících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nanomateriály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zdravotnických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prostředků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materiálovými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složkami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799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D39731-FC25-4F35-8435-96F6B414B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9F7C2B-81BF-4760-A3C1-903BE1F6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923971"/>
            <a:ext cx="11361600" cy="1707527"/>
          </a:xfrm>
        </p:spPr>
        <p:txBody>
          <a:bodyPr/>
          <a:lstStyle/>
          <a:p>
            <a:r>
              <a:rPr lang="cs-CZ" dirty="0"/>
              <a:t>BUDEME </a:t>
            </a:r>
            <a:r>
              <a:rPr lang="cs-CZ" dirty="0">
                <a:solidFill>
                  <a:srgbClr val="00B050"/>
                </a:solidFill>
              </a:rPr>
              <a:t>OFICIÁLNĚ</a:t>
            </a:r>
            <a:r>
              <a:rPr lang="cs-CZ" dirty="0"/>
              <a:t> </a:t>
            </a:r>
            <a:r>
              <a:rPr lang="cs-CZ" dirty="0">
                <a:solidFill>
                  <a:srgbClr val="00B050"/>
                </a:solidFill>
              </a:rPr>
              <a:t>RESTERILIZOVAT </a:t>
            </a:r>
            <a:r>
              <a:rPr lang="cs-CZ" dirty="0"/>
              <a:t>JEDNORÁZOVÉ ZDRAVOTNICKÉ PROSTŘEDKY</a:t>
            </a:r>
            <a:br>
              <a:rPr lang="cs-CZ" dirty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E7FF031-8EA0-4F27-B405-E613ACDE7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607892"/>
            <a:ext cx="11361600" cy="698497"/>
          </a:xfrm>
        </p:spPr>
        <p:txBody>
          <a:bodyPr/>
          <a:lstStyle/>
          <a:p>
            <a:r>
              <a:rPr lang="cs-CZ" dirty="0"/>
              <a:t>MUDr. Bohdana Rezková, Ph.D.</a:t>
            </a:r>
          </a:p>
          <a:p>
            <a:r>
              <a:rPr lang="cs-CZ" sz="2000" i="1" dirty="0"/>
              <a:t>Ústav veřejného zdraví LF MU, Nemocnice Vyškov, Společnost nemocniční epidemiologie a hygieny</a:t>
            </a:r>
          </a:p>
          <a:p>
            <a:r>
              <a:rPr lang="cs-CZ" dirty="0"/>
              <a:t>XVIII. mezinárodní kongres STERIL.CZ – Brno 2024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418C36-CEC1-4B6C-B90C-D0ED96553D2C}"/>
              </a:ext>
            </a:extLst>
          </p:cNvPr>
          <p:cNvSpPr txBox="1"/>
          <p:nvPr/>
        </p:nvSpPr>
        <p:spPr>
          <a:xfrm>
            <a:off x="414000" y="3686281"/>
            <a:ext cx="82896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3600" b="1" dirty="0">
                <a:solidFill>
                  <a:srgbClr val="F01928"/>
                </a:solidFill>
                <a:latin typeface="+mn-lt"/>
              </a:rPr>
              <a:t>A CO NEOFICIÁLNĚ?</a:t>
            </a:r>
            <a:endParaRPr lang="en-GB" sz="3600" b="1" dirty="0" err="1">
              <a:solidFill>
                <a:srgbClr val="F0192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03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4705D1-692E-4447-9297-6D84B85B7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50A4F6-9E2E-4A5F-A521-1EBFED74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ODOLNOST MATERIÁLŮ?</a:t>
            </a:r>
            <a:br>
              <a:rPr lang="cs-CZ" sz="3200" dirty="0"/>
            </a:br>
            <a:r>
              <a:rPr lang="cs-CZ" sz="3200" dirty="0">
                <a:solidFill>
                  <a:srgbClr val="FF0000"/>
                </a:solidFill>
              </a:rPr>
              <a:t>ANEB CO SE MŮŽE STÁT I OPAKOVANĚ POUŽITELNÝM…</a:t>
            </a:r>
            <a:endParaRPr lang="en-GB" sz="3200" dirty="0">
              <a:solidFill>
                <a:srgbClr val="FF0000"/>
              </a:solidFill>
            </a:endParaRP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50B8D70A-CF87-4F37-827A-DF7DD14D90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2087800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64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0228E7C-1580-4FCB-B67D-7ABEA122F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FFBE50-1020-4EC8-865D-7B357F72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KANADA A JEJÍ OTEVŘENÝ PŘÍSTUP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71200E7-4436-4A19-956C-73B00460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cs-CZ" dirty="0"/>
              <a:t>CADTH („kanadský SÚKL“) publikoval </a:t>
            </a:r>
            <a:r>
              <a:rPr lang="cs-CZ" dirty="0">
                <a:solidFill>
                  <a:srgbClr val="F01928"/>
                </a:solidFill>
              </a:rPr>
              <a:t>2011</a:t>
            </a:r>
            <a:r>
              <a:rPr lang="cs-CZ" dirty="0"/>
              <a:t> výsledky studie:</a:t>
            </a:r>
          </a:p>
          <a:p>
            <a:pPr lvl="1"/>
            <a:r>
              <a:rPr lang="cs-CZ" dirty="0"/>
              <a:t>28% kanadských nemocnic provádí </a:t>
            </a:r>
            <a:r>
              <a:rPr lang="cs-CZ" dirty="0" err="1"/>
              <a:t>reprocessing</a:t>
            </a:r>
            <a:r>
              <a:rPr lang="cs-CZ" dirty="0"/>
              <a:t> </a:t>
            </a:r>
            <a:r>
              <a:rPr lang="cs-CZ" dirty="0" err="1"/>
              <a:t>jedn.ZP</a:t>
            </a:r>
            <a:r>
              <a:rPr lang="cs-CZ" dirty="0"/>
              <a:t>,</a:t>
            </a:r>
          </a:p>
          <a:p>
            <a:pPr lvl="1"/>
            <a:r>
              <a:rPr lang="cs-CZ" dirty="0"/>
              <a:t>81% z těch, které aktuálně neprováděly, to dělaly dříve,</a:t>
            </a:r>
          </a:p>
          <a:p>
            <a:pPr lvl="1"/>
            <a:r>
              <a:rPr lang="cs-CZ" dirty="0"/>
              <a:t> nejčastěji šlo o odsávačky mateřského mléka, okruhy ventilátorů a kostní frézy,</a:t>
            </a:r>
          </a:p>
          <a:p>
            <a:pPr lvl="1"/>
            <a:r>
              <a:rPr lang="cs-CZ" dirty="0"/>
              <a:t>neexistuje jednotná směrnice regulující tyto postupy (provincie i ZZ si mohou stanovit vlastní pravidla).</a:t>
            </a:r>
          </a:p>
          <a:p>
            <a:r>
              <a:rPr lang="cs-CZ" dirty="0"/>
              <a:t>Po zveřejnění výsledků Kanada zavádí jasná pravidla pro </a:t>
            </a:r>
            <a:r>
              <a:rPr lang="cs-CZ" dirty="0" err="1"/>
              <a:t>reprocessing</a:t>
            </a:r>
            <a:r>
              <a:rPr lang="cs-CZ" dirty="0"/>
              <a:t> (obdobná v USA).</a:t>
            </a:r>
          </a:p>
        </p:txBody>
      </p:sp>
    </p:spTree>
    <p:extLst>
      <p:ext uri="{BB962C8B-B14F-4D97-AF65-F5344CB8AC3E}">
        <p14:creationId xmlns:p14="http://schemas.microsoft.com/office/powerpoint/2010/main" val="233544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63ACA8-9D68-46CD-A5C9-F840ECABC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57ECD2-B13F-4C48-818E-89978C8A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 USA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F662297-4740-45FA-834D-36122904E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FDA </a:t>
            </a:r>
            <a:r>
              <a:rPr lang="en-GB" dirty="0" err="1"/>
              <a:t>reguluje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prostředky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lze</a:t>
            </a:r>
            <a:r>
              <a:rPr lang="en-GB" dirty="0"/>
              <a:t> </a:t>
            </a:r>
            <a:r>
              <a:rPr lang="en-GB" dirty="0" err="1"/>
              <a:t>znovu</a:t>
            </a:r>
            <a:r>
              <a:rPr lang="en-GB" dirty="0"/>
              <a:t> </a:t>
            </a:r>
            <a:r>
              <a:rPr lang="en-GB" dirty="0" err="1"/>
              <a:t>zpracovat</a:t>
            </a:r>
            <a:r>
              <a:rPr lang="cs-CZ" dirty="0"/>
              <a:t>.</a:t>
            </a:r>
          </a:p>
          <a:p>
            <a:r>
              <a:rPr lang="cs-CZ" dirty="0"/>
              <a:t>Legislativa požaduje, aby </a:t>
            </a:r>
            <a:r>
              <a:rPr lang="en-GB" dirty="0" err="1"/>
              <a:t>všechny</a:t>
            </a:r>
            <a:r>
              <a:rPr lang="en-GB" dirty="0"/>
              <a:t> </a:t>
            </a:r>
            <a:r>
              <a:rPr lang="en-GB" dirty="0" err="1"/>
              <a:t>prostředky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připravené</a:t>
            </a:r>
            <a:r>
              <a:rPr lang="en-GB" dirty="0"/>
              <a:t> k </a:t>
            </a:r>
            <a:r>
              <a:rPr lang="en-GB" dirty="0" err="1"/>
              <a:t>opětovnému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v USA </a:t>
            </a:r>
            <a:r>
              <a:rPr lang="en-GB" dirty="0" err="1"/>
              <a:t>byly</a:t>
            </a:r>
            <a:r>
              <a:rPr lang="en-GB" dirty="0"/>
              <a:t> </a:t>
            </a:r>
            <a:r>
              <a:rPr lang="en-GB" dirty="0" err="1"/>
              <a:t>označeny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znovu</a:t>
            </a:r>
            <a:r>
              <a:rPr lang="en-GB" dirty="0"/>
              <a:t> </a:t>
            </a:r>
            <a:r>
              <a:rPr lang="en-GB" dirty="0" err="1"/>
              <a:t>zpracované</a:t>
            </a:r>
            <a:r>
              <a:rPr lang="en-GB" dirty="0"/>
              <a:t> a </a:t>
            </a:r>
            <a:r>
              <a:rPr lang="en-GB" dirty="0" err="1"/>
              <a:t>byl</a:t>
            </a:r>
            <a:r>
              <a:rPr lang="en-GB" dirty="0"/>
              <a:t> </a:t>
            </a:r>
            <a:r>
              <a:rPr lang="en-GB" dirty="0" err="1"/>
              <a:t>uveden</a:t>
            </a:r>
            <a:r>
              <a:rPr lang="en-GB" dirty="0"/>
              <a:t> </a:t>
            </a:r>
            <a:r>
              <a:rPr lang="en-GB" dirty="0" err="1"/>
              <a:t>zpracovatel</a:t>
            </a:r>
            <a:r>
              <a:rPr lang="en-GB" dirty="0"/>
              <a:t>. </a:t>
            </a:r>
            <a:endParaRPr lang="cs-CZ" dirty="0"/>
          </a:p>
          <a:p>
            <a:r>
              <a:rPr lang="en-GB" dirty="0"/>
              <a:t>U </a:t>
            </a:r>
            <a:r>
              <a:rPr lang="en-GB" dirty="0" err="1"/>
              <a:t>mnoha</a:t>
            </a:r>
            <a:r>
              <a:rPr lang="en-GB" dirty="0"/>
              <a:t> </a:t>
            </a:r>
            <a:r>
              <a:rPr lang="en-GB" dirty="0" err="1"/>
              <a:t>typů</a:t>
            </a:r>
            <a:r>
              <a:rPr lang="en-GB" dirty="0"/>
              <a:t> </a:t>
            </a:r>
            <a:r>
              <a:rPr lang="en-GB" dirty="0" err="1"/>
              <a:t>prostředků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opakovaně</a:t>
            </a:r>
            <a:r>
              <a:rPr lang="en-GB" dirty="0"/>
              <a:t> </a:t>
            </a:r>
            <a:r>
              <a:rPr lang="en-GB" dirty="0" err="1"/>
              <a:t>zpracovávány</a:t>
            </a:r>
            <a:r>
              <a:rPr lang="en-GB" dirty="0"/>
              <a:t>, </a:t>
            </a:r>
            <a:r>
              <a:rPr lang="en-GB" dirty="0" err="1"/>
              <a:t>musí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předloženy</a:t>
            </a:r>
            <a:r>
              <a:rPr lang="en-GB" dirty="0"/>
              <a:t> </a:t>
            </a:r>
            <a:r>
              <a:rPr lang="en-GB" dirty="0" err="1"/>
              <a:t>validační</a:t>
            </a:r>
            <a:r>
              <a:rPr lang="en-GB" dirty="0"/>
              <a:t> </a:t>
            </a:r>
            <a:r>
              <a:rPr lang="en-GB" dirty="0" err="1"/>
              <a:t>údaje</a:t>
            </a:r>
            <a:r>
              <a:rPr lang="en-GB" dirty="0"/>
              <a:t>.</a:t>
            </a:r>
            <a:endParaRPr lang="cs-CZ" dirty="0"/>
          </a:p>
          <a:p>
            <a:r>
              <a:rPr lang="cs-CZ" dirty="0"/>
              <a:t>R</a:t>
            </a:r>
            <a:r>
              <a:rPr lang="en-GB" dirty="0" err="1"/>
              <a:t>epasovaný</a:t>
            </a:r>
            <a:r>
              <a:rPr lang="en-GB" dirty="0"/>
              <a:t> </a:t>
            </a:r>
            <a:r>
              <a:rPr lang="en-GB" dirty="0" err="1"/>
              <a:t>zdravotnický</a:t>
            </a:r>
            <a:r>
              <a:rPr lang="en-GB" dirty="0"/>
              <a:t> </a:t>
            </a:r>
            <a:r>
              <a:rPr lang="en-GB" dirty="0" err="1"/>
              <a:t>prostředek</a:t>
            </a:r>
            <a:r>
              <a:rPr lang="en-GB" dirty="0"/>
              <a:t> </a:t>
            </a:r>
            <a:r>
              <a:rPr lang="cs-CZ" dirty="0"/>
              <a:t>je </a:t>
            </a:r>
            <a:r>
              <a:rPr lang="en-GB" dirty="0" err="1"/>
              <a:t>považován</a:t>
            </a:r>
            <a:r>
              <a:rPr lang="en-GB" dirty="0"/>
              <a:t> za </a:t>
            </a:r>
            <a:r>
              <a:rPr lang="en-GB" dirty="0" err="1"/>
              <a:t>výrobek</a:t>
            </a:r>
            <a:r>
              <a:rPr lang="en-GB" dirty="0"/>
              <a:t> </a:t>
            </a:r>
            <a:r>
              <a:rPr lang="en-GB" dirty="0" err="1"/>
              <a:t>zpracovatele</a:t>
            </a:r>
            <a:r>
              <a:rPr lang="en-GB" dirty="0"/>
              <a:t>, a </a:t>
            </a:r>
            <a:r>
              <a:rPr lang="en-GB" dirty="0" err="1"/>
              <a:t>nikoli</a:t>
            </a:r>
            <a:r>
              <a:rPr lang="en-GB" dirty="0"/>
              <a:t> </a:t>
            </a:r>
            <a:r>
              <a:rPr lang="en-GB" dirty="0" err="1"/>
              <a:t>již</a:t>
            </a:r>
            <a:r>
              <a:rPr lang="en-GB" dirty="0"/>
              <a:t> za </a:t>
            </a:r>
            <a:r>
              <a:rPr lang="en-GB" dirty="0" err="1"/>
              <a:t>výrobek</a:t>
            </a:r>
            <a:r>
              <a:rPr lang="en-GB" dirty="0"/>
              <a:t> </a:t>
            </a:r>
            <a:r>
              <a:rPr lang="en-GB" dirty="0" err="1"/>
              <a:t>výrobce</a:t>
            </a:r>
            <a:r>
              <a:rPr lang="en-GB" dirty="0"/>
              <a:t> </a:t>
            </a:r>
            <a:r>
              <a:rPr lang="en-GB" dirty="0" err="1"/>
              <a:t>původního</a:t>
            </a:r>
            <a:r>
              <a:rPr lang="en-GB" dirty="0"/>
              <a:t> </a:t>
            </a:r>
            <a:r>
              <a:rPr lang="en-GB" dirty="0" err="1"/>
              <a:t>zařízení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525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776591-66F8-4F29-8F33-886008CE57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14969B-8497-49A1-9617-950D2F37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POSTOJE EU</a:t>
            </a:r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7B8FF76-CCB8-4051-929B-495261BA3FCE}"/>
              </a:ext>
            </a:extLst>
          </p:cNvPr>
          <p:cNvGraphicFramePr/>
          <p:nvPr/>
        </p:nvGraphicFramePr>
        <p:xfrm>
          <a:off x="1581150" y="1531864"/>
          <a:ext cx="9436100" cy="409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Zástupný symbol pro obsah 21">
            <a:extLst>
              <a:ext uri="{FF2B5EF4-FFF2-40B4-BE49-F238E27FC236}">
                <a16:creationId xmlns:a16="http://schemas.microsoft.com/office/drawing/2014/main" id="{0029DF96-8EAE-4EDC-A8A8-91A6BAE6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484313"/>
            <a:ext cx="10753200" cy="413999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58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ADC4EA-3D45-45F5-A93A-4132A9F2E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5A42D4-648E-4E71-A565-FCC31854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VEŘEJNÁ KONZULTACE V EU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4A5B9EC-42CB-46EC-A256-23A93F149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Zahájena v roce 2007</a:t>
            </a:r>
          </a:p>
          <a:p>
            <a:r>
              <a:rPr lang="cs-CZ" dirty="0"/>
              <a:t>Zvolena forma dotazníků (úvodní a doplňující)</a:t>
            </a:r>
          </a:p>
          <a:p>
            <a:r>
              <a:rPr lang="cs-CZ" dirty="0"/>
              <a:t>Cílová skupina respondentů - vnitrostátní zástupci komise pro zdravotnické prostředky, zástupci odborných společností, zástupci průmyslu, nemocnice i jednotlivci.</a:t>
            </a:r>
          </a:p>
          <a:p>
            <a:r>
              <a:rPr lang="cs-CZ" dirty="0"/>
              <a:t>Dotazované oblasti: </a:t>
            </a:r>
          </a:p>
          <a:p>
            <a:pPr lvl="1"/>
            <a:r>
              <a:rPr lang="cs-CZ" sz="1800" dirty="0"/>
              <a:t>Definice přepracování a renovace</a:t>
            </a:r>
          </a:p>
          <a:p>
            <a:pPr lvl="1"/>
            <a:r>
              <a:rPr lang="cs-CZ" sz="1800" dirty="0"/>
              <a:t>Existence vnitrostátních právních předpisů o přepracování</a:t>
            </a:r>
          </a:p>
          <a:p>
            <a:pPr lvl="1"/>
            <a:r>
              <a:rPr lang="cs-CZ" sz="1800" dirty="0"/>
              <a:t>Údaje / průzkumy / studie, které jsou již k dispozici</a:t>
            </a:r>
          </a:p>
          <a:p>
            <a:pPr lvl="1"/>
            <a:r>
              <a:rPr lang="cs-CZ" sz="1800" dirty="0"/>
              <a:t>Analýza rizik a přínosů</a:t>
            </a:r>
          </a:p>
          <a:p>
            <a:pPr lvl="1"/>
            <a:r>
              <a:rPr lang="cs-CZ" sz="1800" dirty="0"/>
              <a:t>Úvahy o odpovědnosti</a:t>
            </a:r>
          </a:p>
          <a:p>
            <a:pPr lvl="1"/>
            <a:r>
              <a:rPr lang="cs-CZ" sz="1800" dirty="0"/>
              <a:t>Ekonomické aspekty atd.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949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A7226F-5FEA-42B7-9D19-4A10BFAEC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E9661A-6DD9-4BF3-A1EF-F4477BD8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KLÍČOVÁ ZJIŠTĚNÍ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EE2E1A0-EEF4-44EB-AD88-F373DAF88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00" y="1361213"/>
            <a:ext cx="10753200" cy="4776787"/>
          </a:xfrm>
        </p:spPr>
        <p:txBody>
          <a:bodyPr/>
          <a:lstStyle/>
          <a:p>
            <a:pPr marL="529200" indent="-457200">
              <a:buFont typeface="+mj-lt"/>
              <a:buAutoNum type="arabicPeriod"/>
            </a:pPr>
            <a:r>
              <a:rPr lang="cs-CZ" sz="2400" dirty="0"/>
              <a:t>V E</a:t>
            </a:r>
            <a:r>
              <a:rPr lang="en-US" sz="2400" dirty="0" err="1"/>
              <a:t>vropské</a:t>
            </a:r>
            <a:r>
              <a:rPr lang="en-US" sz="2400" dirty="0"/>
              <a:t> </a:t>
            </a:r>
            <a:r>
              <a:rPr lang="en-US" sz="2400" dirty="0" err="1"/>
              <a:t>unii</a:t>
            </a:r>
            <a:r>
              <a:rPr lang="en-US" sz="2400" dirty="0"/>
              <a:t> </a:t>
            </a:r>
            <a:r>
              <a:rPr lang="en-US" sz="2400" dirty="0" err="1"/>
              <a:t>neexistuje</a:t>
            </a:r>
            <a:r>
              <a:rPr lang="en-US" sz="2400" dirty="0"/>
              <a:t> </a:t>
            </a:r>
            <a:r>
              <a:rPr lang="en-US" sz="2400" dirty="0" err="1"/>
              <a:t>jasná</a:t>
            </a:r>
            <a:r>
              <a:rPr lang="en-US" sz="2400" dirty="0"/>
              <a:t> </a:t>
            </a:r>
            <a:r>
              <a:rPr lang="en-US" sz="2400" dirty="0" err="1"/>
              <a:t>definice</a:t>
            </a:r>
            <a:r>
              <a:rPr lang="en-US" sz="2400" dirty="0"/>
              <a:t> a/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společné</a:t>
            </a:r>
            <a:r>
              <a:rPr lang="en-US" sz="2400" dirty="0"/>
              <a:t> </a:t>
            </a:r>
            <a:r>
              <a:rPr lang="en-US" sz="2400" dirty="0" err="1"/>
              <a:t>chápání</a:t>
            </a:r>
            <a:r>
              <a:rPr lang="en-US" sz="2400" dirty="0"/>
              <a:t> </a:t>
            </a:r>
            <a:r>
              <a:rPr lang="en-US" sz="2400" dirty="0" err="1"/>
              <a:t>toho</a:t>
            </a:r>
            <a:r>
              <a:rPr lang="en-US" sz="2400" dirty="0"/>
              <a:t>, co je "</a:t>
            </a:r>
            <a:r>
              <a:rPr lang="en-US" sz="2400" dirty="0" err="1"/>
              <a:t>přepracování</a:t>
            </a:r>
            <a:r>
              <a:rPr lang="en-US" sz="2400" dirty="0"/>
              <a:t>„</a:t>
            </a:r>
            <a:r>
              <a:rPr lang="cs-CZ" sz="2400" dirty="0"/>
              <a:t> (</a:t>
            </a:r>
            <a:r>
              <a:rPr lang="cs-CZ" sz="2400" dirty="0" err="1"/>
              <a:t>reprocessing</a:t>
            </a:r>
            <a:r>
              <a:rPr lang="cs-CZ" sz="2400" dirty="0"/>
              <a:t>). Shoda panovala nad obsahem tohoto termínu u opakovaně používaných prostředků (viz používaný termín „</a:t>
            </a:r>
            <a:r>
              <a:rPr lang="cs-CZ" sz="2400" i="1" dirty="0"/>
              <a:t>obnova</a:t>
            </a:r>
            <a:r>
              <a:rPr lang="cs-CZ" sz="2400" dirty="0"/>
              <a:t>“).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400" dirty="0"/>
              <a:t>Většina chápe </a:t>
            </a:r>
            <a:r>
              <a:rPr lang="en-GB" sz="2400" dirty="0" err="1"/>
              <a:t>označení</a:t>
            </a:r>
            <a:r>
              <a:rPr lang="en-GB" sz="2400" dirty="0"/>
              <a:t> "pro </a:t>
            </a:r>
            <a:r>
              <a:rPr lang="en-GB" sz="2400" dirty="0" err="1"/>
              <a:t>jedno</a:t>
            </a:r>
            <a:r>
              <a:rPr lang="en-GB" sz="2400" dirty="0"/>
              <a:t> </a:t>
            </a:r>
            <a:r>
              <a:rPr lang="en-GB" sz="2400" dirty="0" err="1"/>
              <a:t>použití</a:t>
            </a:r>
            <a:r>
              <a:rPr lang="en-GB" sz="2400" dirty="0"/>
              <a:t>" </a:t>
            </a:r>
            <a:r>
              <a:rPr lang="en-GB" sz="2400" dirty="0" err="1"/>
              <a:t>jako</a:t>
            </a:r>
            <a:r>
              <a:rPr lang="en-GB" sz="2400" dirty="0"/>
              <a:t> </a:t>
            </a:r>
            <a:r>
              <a:rPr lang="en-GB" sz="2400" dirty="0" err="1"/>
              <a:t>prostředek</a:t>
            </a:r>
            <a:r>
              <a:rPr lang="en-GB" sz="2400" dirty="0"/>
              <a:t> </a:t>
            </a:r>
            <a:r>
              <a:rPr lang="en-GB" sz="2400" dirty="0" err="1"/>
              <a:t>určený</a:t>
            </a:r>
            <a:r>
              <a:rPr lang="en-GB" sz="2400" dirty="0"/>
              <a:t> k </a:t>
            </a:r>
            <a:r>
              <a:rPr lang="en-GB" sz="2400" dirty="0" err="1"/>
              <a:t>jednorázovému</a:t>
            </a:r>
            <a:r>
              <a:rPr lang="en-GB" sz="2400" dirty="0"/>
              <a:t> </a:t>
            </a:r>
            <a:r>
              <a:rPr lang="en-GB" sz="2400" dirty="0" err="1"/>
              <a:t>použití</a:t>
            </a:r>
            <a:r>
              <a:rPr lang="en-GB" sz="2400" dirty="0"/>
              <a:t> </a:t>
            </a:r>
            <a:r>
              <a:rPr lang="en-GB" sz="2400" dirty="0" err="1"/>
              <a:t>pouze</a:t>
            </a:r>
            <a:r>
              <a:rPr lang="en-GB" sz="2400" dirty="0"/>
              <a:t> pro </a:t>
            </a:r>
            <a:r>
              <a:rPr lang="en-GB" sz="2400" dirty="0" err="1"/>
              <a:t>jednoho</a:t>
            </a:r>
            <a:r>
              <a:rPr lang="en-GB" sz="2400" dirty="0"/>
              <a:t> </a:t>
            </a:r>
            <a:r>
              <a:rPr lang="en-GB" sz="2400" dirty="0" err="1"/>
              <a:t>pacienta</a:t>
            </a:r>
            <a:r>
              <a:rPr lang="cs-CZ" sz="2400" dirty="0"/>
              <a:t>, záruku bezpečnosti a spolehlivosti.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400" dirty="0"/>
              <a:t>Je roztříštěná situace v právní regulaci (zakázáno, povoleno, nedoporučeno, nejasný přístup bez jakékoliv regulace)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400" dirty="0"/>
              <a:t>Existuje nejednotnost a nejasné postoje k ekonomickým a etickým otázkám.</a:t>
            </a:r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870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F262A3-8C19-498C-9748-3E990F44A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4708A1-0926-4287-A0B5-5CAE6586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NAŘÍZENÍ EVROPSKÉHO PARLAMENTU A RADY (EU) 2017/745 </a:t>
            </a:r>
            <a:r>
              <a:rPr lang="cs-CZ" sz="3600" dirty="0"/>
              <a:t>O ZDRAVOTNICKÝCH PROSTŘEDCÍCH </a:t>
            </a:r>
            <a:br>
              <a:rPr lang="cs-CZ" sz="3600" dirty="0"/>
            </a:br>
            <a:br>
              <a:rPr lang="cs-CZ" sz="3600" dirty="0"/>
            </a:br>
            <a:endParaRPr lang="en-GB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471B544-570A-4E24-95C2-5D607AF66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29510"/>
            <a:ext cx="10753200" cy="3568860"/>
          </a:xfrm>
        </p:spPr>
        <p:txBody>
          <a:bodyPr/>
          <a:lstStyle/>
          <a:p>
            <a:r>
              <a:rPr lang="en-GB" sz="2400" dirty="0" err="1"/>
              <a:t>zpřísn</a:t>
            </a:r>
            <a:r>
              <a:rPr lang="cs-CZ" sz="2400" dirty="0" err="1"/>
              <a:t>ila</a:t>
            </a:r>
            <a:r>
              <a:rPr lang="en-GB" sz="2400" dirty="0"/>
              <a:t> </a:t>
            </a:r>
            <a:r>
              <a:rPr lang="en-GB" sz="2400" dirty="0" err="1"/>
              <a:t>požadavk</a:t>
            </a:r>
            <a:r>
              <a:rPr lang="cs-CZ" sz="2400" dirty="0"/>
              <a:t>y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klinické</a:t>
            </a:r>
            <a:r>
              <a:rPr lang="en-GB" sz="2400" dirty="0"/>
              <a:t> </a:t>
            </a:r>
            <a:r>
              <a:rPr lang="en-GB" sz="2400" dirty="0" err="1"/>
              <a:t>hodnocení</a:t>
            </a:r>
            <a:r>
              <a:rPr lang="en-GB" sz="2400" dirty="0"/>
              <a:t>, </a:t>
            </a:r>
            <a:endParaRPr lang="cs-CZ" sz="2400" dirty="0"/>
          </a:p>
          <a:p>
            <a:r>
              <a:rPr lang="en-GB" sz="2400" dirty="0" err="1"/>
              <a:t>zpřísn</a:t>
            </a:r>
            <a:r>
              <a:rPr lang="cs-CZ" sz="2400" dirty="0" err="1"/>
              <a:t>ila</a:t>
            </a:r>
            <a:r>
              <a:rPr lang="en-GB" sz="2400" dirty="0"/>
              <a:t> </a:t>
            </a:r>
            <a:r>
              <a:rPr lang="en-GB" sz="2400" dirty="0" err="1"/>
              <a:t>požadavk</a:t>
            </a:r>
            <a:r>
              <a:rPr lang="cs-CZ" sz="2400" dirty="0"/>
              <a:t>y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dohled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zdravotnickými</a:t>
            </a:r>
            <a:r>
              <a:rPr lang="en-GB" sz="2400" dirty="0"/>
              <a:t> </a:t>
            </a:r>
            <a:r>
              <a:rPr lang="en-GB" sz="2400" dirty="0" err="1"/>
              <a:t>prostředky</a:t>
            </a:r>
            <a:r>
              <a:rPr lang="en-GB" sz="2400" dirty="0"/>
              <a:t> po </a:t>
            </a:r>
            <a:r>
              <a:rPr lang="en-GB" sz="2400" dirty="0" err="1"/>
              <a:t>uvedení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trh</a:t>
            </a:r>
            <a:r>
              <a:rPr lang="en-GB" sz="2400" dirty="0"/>
              <a:t> a </a:t>
            </a:r>
            <a:r>
              <a:rPr lang="en-GB" sz="2400" dirty="0" err="1"/>
              <a:t>systém</a:t>
            </a:r>
            <a:r>
              <a:rPr lang="en-GB" sz="2400" dirty="0"/>
              <a:t> vigilance, </a:t>
            </a:r>
            <a:endParaRPr lang="cs-CZ" sz="2400" dirty="0"/>
          </a:p>
          <a:p>
            <a:r>
              <a:rPr lang="en-GB" sz="2400" dirty="0"/>
              <a:t>z</a:t>
            </a:r>
            <a:r>
              <a:rPr lang="cs-CZ" sz="2400" dirty="0" err="1"/>
              <a:t>avedla</a:t>
            </a:r>
            <a:r>
              <a:rPr lang="en-GB" sz="2400" dirty="0"/>
              <a:t> </a:t>
            </a:r>
            <a:r>
              <a:rPr lang="en-GB" sz="2400" dirty="0" err="1"/>
              <a:t>identifikac</a:t>
            </a:r>
            <a:r>
              <a:rPr lang="cs-CZ" sz="2400" dirty="0"/>
              <a:t>i</a:t>
            </a:r>
            <a:r>
              <a:rPr lang="en-GB" sz="2400" dirty="0"/>
              <a:t> a </a:t>
            </a:r>
            <a:r>
              <a:rPr lang="en-GB" sz="2400" dirty="0" err="1"/>
              <a:t>sledovatelnost</a:t>
            </a:r>
            <a:r>
              <a:rPr lang="en-GB" sz="2400" dirty="0"/>
              <a:t> </a:t>
            </a:r>
            <a:r>
              <a:rPr lang="en-GB" sz="2400" dirty="0" err="1"/>
              <a:t>prostředků</a:t>
            </a:r>
            <a:r>
              <a:rPr lang="en-GB" sz="2400" dirty="0"/>
              <a:t> </a:t>
            </a:r>
            <a:r>
              <a:rPr lang="en-GB" sz="2400" dirty="0" err="1"/>
              <a:t>zavedením</a:t>
            </a:r>
            <a:r>
              <a:rPr lang="en-GB" sz="2400" dirty="0"/>
              <a:t> </a:t>
            </a:r>
            <a:r>
              <a:rPr lang="en-GB" sz="2400" dirty="0" err="1"/>
              <a:t>jedinečného</a:t>
            </a:r>
            <a:r>
              <a:rPr lang="en-GB" sz="2400" dirty="0"/>
              <a:t> </a:t>
            </a:r>
            <a:r>
              <a:rPr lang="en-GB" sz="2400" dirty="0" err="1"/>
              <a:t>identifikačního</a:t>
            </a:r>
            <a:r>
              <a:rPr lang="en-GB" sz="2400" dirty="0"/>
              <a:t> </a:t>
            </a:r>
            <a:r>
              <a:rPr lang="en-GB" sz="2400" dirty="0" err="1"/>
              <a:t>čísla</a:t>
            </a:r>
            <a:r>
              <a:rPr lang="en-GB" sz="2400" dirty="0"/>
              <a:t> </a:t>
            </a:r>
            <a:r>
              <a:rPr lang="en-GB" sz="2400" dirty="0" err="1"/>
              <a:t>výrobku</a:t>
            </a:r>
            <a:r>
              <a:rPr lang="en-GB" sz="2400" dirty="0"/>
              <a:t> (</a:t>
            </a:r>
            <a:r>
              <a:rPr lang="en-GB" sz="2400" dirty="0" err="1"/>
              <a:t>systém</a:t>
            </a:r>
            <a:r>
              <a:rPr lang="en-GB" sz="2400" dirty="0"/>
              <a:t> UDI),</a:t>
            </a:r>
            <a:endParaRPr lang="cs-CZ" sz="2400" dirty="0"/>
          </a:p>
          <a:p>
            <a:r>
              <a:rPr lang="cs-CZ" sz="2400" dirty="0"/>
              <a:t>stanovila zřízení</a:t>
            </a:r>
            <a:r>
              <a:rPr lang="en-GB" sz="2400" dirty="0"/>
              <a:t> </a:t>
            </a:r>
            <a:r>
              <a:rPr lang="en-GB" sz="2400" dirty="0" err="1"/>
              <a:t>centrální</a:t>
            </a:r>
            <a:r>
              <a:rPr lang="en-GB" sz="2400" dirty="0"/>
              <a:t> </a:t>
            </a:r>
            <a:r>
              <a:rPr lang="en-GB" sz="2400" dirty="0" err="1"/>
              <a:t>evropské</a:t>
            </a:r>
            <a:r>
              <a:rPr lang="en-GB" sz="2400" dirty="0"/>
              <a:t> </a:t>
            </a:r>
            <a:r>
              <a:rPr lang="en-GB" sz="2400" dirty="0" err="1"/>
              <a:t>databáze</a:t>
            </a:r>
            <a:r>
              <a:rPr lang="cs-CZ" sz="2400" dirty="0"/>
              <a:t> </a:t>
            </a:r>
          </a:p>
          <a:p>
            <a:pPr marL="72000" indent="0">
              <a:buNone/>
            </a:pPr>
            <a:r>
              <a:rPr lang="cs-CZ" sz="2400" dirty="0"/>
              <a:t>  zdravotnických prostředků</a:t>
            </a:r>
            <a:r>
              <a:rPr lang="en-GB" sz="2400" dirty="0"/>
              <a:t> (EUDAMED),</a:t>
            </a:r>
            <a:r>
              <a:rPr lang="cs-CZ" sz="2400" dirty="0"/>
              <a:t>…</a:t>
            </a:r>
            <a:endParaRPr lang="en-GB" sz="2400" dirty="0"/>
          </a:p>
        </p:txBody>
      </p:sp>
      <p:pic>
        <p:nvPicPr>
          <p:cNvPr id="8" name="Grafický objekt 7" descr="Symbol zvednutého palce">
            <a:extLst>
              <a:ext uri="{FF2B5EF4-FFF2-40B4-BE49-F238E27FC236}">
                <a16:creationId xmlns:a16="http://schemas.microsoft.com/office/drawing/2014/main" id="{8F53E2D7-272F-4D40-8D8B-66BFFC59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6690" y="4627850"/>
            <a:ext cx="1370520" cy="13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30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F262A3-8C19-498C-9748-3E990F44A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4708A1-0926-4287-A0B5-5CAE6586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NAŘÍZENÍ EU 2017/745 </a:t>
            </a:r>
            <a:r>
              <a:rPr lang="cs-CZ" sz="3600" dirty="0"/>
              <a:t>O ZP</a:t>
            </a:r>
            <a:br>
              <a:rPr lang="cs-CZ" sz="3600" dirty="0"/>
            </a:br>
            <a:r>
              <a:rPr lang="cs-CZ" sz="3200" dirty="0">
                <a:solidFill>
                  <a:srgbClr val="F01928"/>
                </a:solidFill>
              </a:rPr>
              <a:t>ČLÁNEK 17: PROSTŘEDKY PRO JEDNO POUŽITÍ A JEJICH OBNOVA </a:t>
            </a:r>
            <a:endParaRPr lang="en-GB" sz="3600" dirty="0">
              <a:solidFill>
                <a:srgbClr val="F01928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471B544-570A-4E24-95C2-5D607AF66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05990"/>
            <a:ext cx="10753200" cy="3598070"/>
          </a:xfrm>
        </p:spPr>
        <p:txBody>
          <a:bodyPr/>
          <a:lstStyle/>
          <a:p>
            <a:r>
              <a:rPr lang="en-GB" sz="2400" dirty="0"/>
              <a:t>1. </a:t>
            </a:r>
            <a:r>
              <a:rPr lang="en-GB" sz="2400" dirty="0" err="1"/>
              <a:t>Obnova</a:t>
            </a:r>
            <a:r>
              <a:rPr lang="en-GB" sz="2400" dirty="0"/>
              <a:t> </a:t>
            </a:r>
            <a:r>
              <a:rPr lang="en-GB" sz="2400" dirty="0" err="1"/>
              <a:t>prostředků</a:t>
            </a:r>
            <a:r>
              <a:rPr lang="en-GB" sz="2400" dirty="0"/>
              <a:t> pro </a:t>
            </a:r>
            <a:r>
              <a:rPr lang="en-GB" sz="2400" dirty="0" err="1"/>
              <a:t>jedno</a:t>
            </a:r>
            <a:r>
              <a:rPr lang="en-GB" sz="2400" dirty="0"/>
              <a:t> </a:t>
            </a:r>
            <a:r>
              <a:rPr lang="en-GB" sz="2400" dirty="0" err="1"/>
              <a:t>použití</a:t>
            </a:r>
            <a:r>
              <a:rPr lang="en-GB" sz="2400" dirty="0"/>
              <a:t> a </a:t>
            </a:r>
            <a:r>
              <a:rPr lang="en-GB" sz="2400" dirty="0" err="1"/>
              <a:t>jejich</a:t>
            </a:r>
            <a:r>
              <a:rPr lang="en-GB" sz="2400" dirty="0"/>
              <a:t> </a:t>
            </a:r>
            <a:r>
              <a:rPr lang="en-GB" sz="2400" dirty="0" err="1"/>
              <a:t>další</a:t>
            </a:r>
            <a:r>
              <a:rPr lang="en-GB" sz="2400" dirty="0"/>
              <a:t> </a:t>
            </a:r>
            <a:r>
              <a:rPr lang="en-GB" sz="2400" dirty="0" err="1"/>
              <a:t>využití</a:t>
            </a:r>
            <a:r>
              <a:rPr lang="en-GB" sz="2400" dirty="0"/>
              <a:t> se </a:t>
            </a:r>
            <a:r>
              <a:rPr lang="en-GB" sz="2400" dirty="0" err="1"/>
              <a:t>může</a:t>
            </a:r>
            <a:r>
              <a:rPr lang="en-GB" sz="2400" dirty="0"/>
              <a:t> </a:t>
            </a:r>
            <a:r>
              <a:rPr lang="en-GB" sz="2400" dirty="0" err="1"/>
              <a:t>uskutečnit</a:t>
            </a:r>
            <a:r>
              <a:rPr lang="en-GB" sz="2400" dirty="0"/>
              <a:t> </a:t>
            </a:r>
            <a:r>
              <a:rPr lang="en-GB" sz="2400" dirty="0" err="1"/>
              <a:t>pouze</a:t>
            </a:r>
            <a:r>
              <a:rPr lang="en-GB" sz="2400" dirty="0"/>
              <a:t> v </a:t>
            </a:r>
            <a:r>
              <a:rPr lang="en-GB" sz="2400" dirty="0" err="1"/>
              <a:t>případě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to </a:t>
            </a:r>
            <a:r>
              <a:rPr lang="en-GB" sz="2400" dirty="0" err="1"/>
              <a:t>dovolují</a:t>
            </a:r>
            <a:r>
              <a:rPr lang="en-GB" sz="2400" dirty="0"/>
              <a:t> </a:t>
            </a:r>
            <a:r>
              <a:rPr lang="en-GB" sz="2400" dirty="0" err="1"/>
              <a:t>vnitrostátní</a:t>
            </a:r>
            <a:r>
              <a:rPr lang="en-GB" sz="2400" dirty="0"/>
              <a:t> </a:t>
            </a:r>
            <a:r>
              <a:rPr lang="en-GB" sz="2400" dirty="0" err="1"/>
              <a:t>právní</a:t>
            </a:r>
            <a:r>
              <a:rPr lang="en-GB" sz="2400" dirty="0"/>
              <a:t> </a:t>
            </a:r>
            <a:r>
              <a:rPr lang="en-GB" sz="2400" dirty="0" err="1"/>
              <a:t>předpisy</a:t>
            </a:r>
            <a:r>
              <a:rPr lang="en-GB" sz="2400" dirty="0"/>
              <a:t>, a </a:t>
            </a:r>
            <a:r>
              <a:rPr lang="en-GB" sz="2400" dirty="0" err="1"/>
              <a:t>pouze</a:t>
            </a:r>
            <a:r>
              <a:rPr lang="en-GB" sz="2400" dirty="0"/>
              <a:t> v </a:t>
            </a:r>
            <a:r>
              <a:rPr lang="en-GB" sz="2400" dirty="0" err="1"/>
              <a:t>souladu</a:t>
            </a:r>
            <a:r>
              <a:rPr lang="en-GB" sz="2400" dirty="0"/>
              <a:t> s </a:t>
            </a:r>
            <a:r>
              <a:rPr lang="en-GB" sz="2400" dirty="0" err="1"/>
              <a:t>tímto</a:t>
            </a:r>
            <a:r>
              <a:rPr lang="en-GB" sz="2400" dirty="0"/>
              <a:t> </a:t>
            </a:r>
            <a:r>
              <a:rPr lang="en-GB" sz="2400" dirty="0" err="1"/>
              <a:t>článkem</a:t>
            </a:r>
            <a:r>
              <a:rPr lang="en-GB" sz="2400" dirty="0"/>
              <a:t>. </a:t>
            </a:r>
            <a:endParaRPr lang="cs-CZ" sz="2400" dirty="0"/>
          </a:p>
          <a:p>
            <a:r>
              <a:rPr lang="en-GB" sz="2400" dirty="0"/>
              <a:t>2. </a:t>
            </a:r>
            <a:r>
              <a:rPr lang="en-GB" sz="2400" dirty="0" err="1"/>
              <a:t>Každá</a:t>
            </a:r>
            <a:r>
              <a:rPr lang="en-GB" sz="2400" dirty="0"/>
              <a:t> </a:t>
            </a:r>
            <a:r>
              <a:rPr lang="en-GB" sz="2400" dirty="0" err="1"/>
              <a:t>fyzická</a:t>
            </a:r>
            <a:r>
              <a:rPr lang="en-GB" sz="2400" dirty="0"/>
              <a:t> </a:t>
            </a:r>
            <a:r>
              <a:rPr lang="en-GB" sz="2400" dirty="0" err="1"/>
              <a:t>nebo</a:t>
            </a:r>
            <a:r>
              <a:rPr lang="en-GB" sz="2400" dirty="0"/>
              <a:t> </a:t>
            </a:r>
            <a:r>
              <a:rPr lang="en-GB" sz="2400" dirty="0" err="1"/>
              <a:t>právnická</a:t>
            </a:r>
            <a:r>
              <a:rPr lang="en-GB" sz="2400" dirty="0"/>
              <a:t> </a:t>
            </a:r>
            <a:r>
              <a:rPr lang="en-GB" sz="2400" dirty="0" err="1"/>
              <a:t>osoba</a:t>
            </a:r>
            <a:r>
              <a:rPr lang="en-GB" sz="2400" dirty="0"/>
              <a:t>, </a:t>
            </a:r>
            <a:r>
              <a:rPr lang="en-GB" sz="2400" dirty="0" err="1"/>
              <a:t>která</a:t>
            </a:r>
            <a:r>
              <a:rPr lang="en-GB" sz="2400" dirty="0"/>
              <a:t> </a:t>
            </a:r>
            <a:r>
              <a:rPr lang="en-GB" sz="2400" dirty="0" err="1"/>
              <a:t>provádí</a:t>
            </a:r>
            <a:r>
              <a:rPr lang="en-GB" sz="2400" dirty="0"/>
              <a:t> </a:t>
            </a:r>
            <a:r>
              <a:rPr lang="en-GB" sz="2400" dirty="0" err="1"/>
              <a:t>obnovu</a:t>
            </a:r>
            <a:r>
              <a:rPr lang="en-GB" sz="2400" dirty="0"/>
              <a:t> </a:t>
            </a:r>
            <a:r>
              <a:rPr lang="en-GB" sz="2400" dirty="0" err="1"/>
              <a:t>prostředku</a:t>
            </a:r>
            <a:r>
              <a:rPr lang="en-GB" sz="2400" dirty="0"/>
              <a:t> pro </a:t>
            </a:r>
            <a:r>
              <a:rPr lang="en-GB" sz="2400" dirty="0" err="1"/>
              <a:t>jedno</a:t>
            </a:r>
            <a:r>
              <a:rPr lang="en-GB" sz="2400" dirty="0"/>
              <a:t> </a:t>
            </a:r>
            <a:r>
              <a:rPr lang="en-GB" sz="2400" dirty="0" err="1"/>
              <a:t>použití</a:t>
            </a:r>
            <a:r>
              <a:rPr lang="en-GB" sz="2400" dirty="0"/>
              <a:t>, aby </a:t>
            </a:r>
            <a:r>
              <a:rPr lang="en-GB" sz="2400" dirty="0" err="1"/>
              <a:t>byl</a:t>
            </a:r>
            <a:r>
              <a:rPr lang="en-GB" sz="2400" dirty="0"/>
              <a:t> </a:t>
            </a:r>
            <a:r>
              <a:rPr lang="en-GB" sz="2400" dirty="0" err="1"/>
              <a:t>vhodný</a:t>
            </a:r>
            <a:r>
              <a:rPr lang="en-GB" sz="2400" dirty="0"/>
              <a:t> pro </a:t>
            </a:r>
            <a:r>
              <a:rPr lang="en-GB" sz="2400" dirty="0" err="1"/>
              <a:t>další</a:t>
            </a:r>
            <a:r>
              <a:rPr lang="en-GB" sz="2400" dirty="0"/>
              <a:t> </a:t>
            </a:r>
            <a:r>
              <a:rPr lang="en-GB" sz="2400" dirty="0" err="1"/>
              <a:t>použití</a:t>
            </a:r>
            <a:r>
              <a:rPr lang="en-GB" sz="2400" dirty="0"/>
              <a:t> v </a:t>
            </a:r>
            <a:r>
              <a:rPr lang="en-GB" sz="2400" dirty="0" err="1"/>
              <a:t>rámci</a:t>
            </a:r>
            <a:r>
              <a:rPr lang="en-GB" sz="2400" dirty="0"/>
              <a:t> </a:t>
            </a:r>
            <a:r>
              <a:rPr lang="en-GB" sz="2400" dirty="0" err="1"/>
              <a:t>Unie</a:t>
            </a:r>
            <a:r>
              <a:rPr lang="en-GB" sz="2400" dirty="0"/>
              <a:t>, </a:t>
            </a:r>
            <a:r>
              <a:rPr lang="en-GB" sz="2400" dirty="0">
                <a:solidFill>
                  <a:srgbClr val="F01928"/>
                </a:solidFill>
              </a:rPr>
              <a:t>se </a:t>
            </a:r>
            <a:r>
              <a:rPr lang="en-GB" sz="2400" dirty="0" err="1">
                <a:solidFill>
                  <a:srgbClr val="F01928"/>
                </a:solidFill>
              </a:rPr>
              <a:t>považuje</a:t>
            </a:r>
            <a:r>
              <a:rPr lang="en-GB" sz="2400" dirty="0">
                <a:solidFill>
                  <a:srgbClr val="F01928"/>
                </a:solidFill>
              </a:rPr>
              <a:t> za </a:t>
            </a:r>
            <a:r>
              <a:rPr lang="en-GB" sz="2400" dirty="0" err="1">
                <a:solidFill>
                  <a:srgbClr val="F01928"/>
                </a:solidFill>
              </a:rPr>
              <a:t>výrobce</a:t>
            </a:r>
            <a:r>
              <a:rPr lang="en-GB" sz="2400" dirty="0">
                <a:solidFill>
                  <a:srgbClr val="F01928"/>
                </a:solidFill>
              </a:rPr>
              <a:t> </a:t>
            </a:r>
            <a:r>
              <a:rPr lang="en-GB" sz="2400" dirty="0" err="1">
                <a:solidFill>
                  <a:srgbClr val="F01928"/>
                </a:solidFill>
              </a:rPr>
              <a:t>obnoveného</a:t>
            </a:r>
            <a:r>
              <a:rPr lang="en-GB" sz="2400" dirty="0">
                <a:solidFill>
                  <a:srgbClr val="F01928"/>
                </a:solidFill>
              </a:rPr>
              <a:t> </a:t>
            </a:r>
            <a:r>
              <a:rPr lang="en-GB" sz="2400" dirty="0" err="1">
                <a:solidFill>
                  <a:srgbClr val="F01928"/>
                </a:solidFill>
              </a:rPr>
              <a:t>prostředku</a:t>
            </a:r>
            <a:r>
              <a:rPr lang="en-GB" sz="2400" dirty="0"/>
              <a:t> a </a:t>
            </a:r>
            <a:r>
              <a:rPr lang="en-GB" sz="2400" dirty="0" err="1"/>
              <a:t>přebírá</a:t>
            </a:r>
            <a:r>
              <a:rPr lang="en-GB" sz="2400" dirty="0"/>
              <a:t> </a:t>
            </a:r>
            <a:r>
              <a:rPr lang="en-GB" sz="2400" dirty="0" err="1"/>
              <a:t>povinnosti</a:t>
            </a:r>
            <a:r>
              <a:rPr lang="en-GB" sz="2400" dirty="0"/>
              <a:t> </a:t>
            </a:r>
            <a:r>
              <a:rPr lang="en-GB" sz="2400" dirty="0" err="1"/>
              <a:t>uložené</a:t>
            </a:r>
            <a:r>
              <a:rPr lang="en-GB" sz="2400" dirty="0"/>
              <a:t> </a:t>
            </a:r>
            <a:r>
              <a:rPr lang="en-GB" sz="2400" dirty="0" err="1"/>
              <a:t>výrobcům</a:t>
            </a:r>
            <a:r>
              <a:rPr lang="en-GB" sz="2400" dirty="0"/>
              <a:t>, </a:t>
            </a:r>
            <a:r>
              <a:rPr lang="en-GB" sz="2400" dirty="0" err="1"/>
              <a:t>které</a:t>
            </a:r>
            <a:r>
              <a:rPr lang="en-GB" sz="2400" dirty="0"/>
              <a:t> </a:t>
            </a:r>
            <a:r>
              <a:rPr lang="en-GB" sz="2400" dirty="0" err="1"/>
              <a:t>jsou</a:t>
            </a:r>
            <a:r>
              <a:rPr lang="en-GB" sz="2400" dirty="0"/>
              <a:t> </a:t>
            </a:r>
            <a:r>
              <a:rPr lang="en-GB" sz="2400" dirty="0" err="1"/>
              <a:t>stanoveny</a:t>
            </a:r>
            <a:r>
              <a:rPr lang="en-GB" sz="2400" dirty="0"/>
              <a:t> v </a:t>
            </a:r>
            <a:r>
              <a:rPr lang="en-GB" sz="2400" dirty="0" err="1"/>
              <a:t>tomto</a:t>
            </a:r>
            <a:r>
              <a:rPr lang="en-GB" sz="2400" dirty="0"/>
              <a:t> </a:t>
            </a:r>
            <a:r>
              <a:rPr lang="en-GB" sz="2400" dirty="0" err="1"/>
              <a:t>nařízení</a:t>
            </a:r>
            <a:r>
              <a:rPr lang="cs-CZ" sz="2400" dirty="0"/>
              <a:t>,….</a:t>
            </a:r>
            <a:r>
              <a:rPr lang="en-GB" sz="24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E125F9-794A-4FD1-BEF4-A4C6D70ED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90" y="5100161"/>
            <a:ext cx="2317750" cy="17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FC85A8-10FC-41A6-9468-1715942EF3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BB2238-AE56-4B48-9AEC-166623DA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POKRAČUJE:</a:t>
            </a:r>
            <a:br>
              <a:rPr lang="cs-CZ" dirty="0"/>
            </a:br>
            <a:r>
              <a:rPr lang="cs-CZ" sz="3600" dirty="0">
                <a:solidFill>
                  <a:srgbClr val="FF0000"/>
                </a:solidFill>
              </a:rPr>
              <a:t>PROVÁDĚCÍ NAŘÍZENÍ KOMISE (EU) 2020/1207</a:t>
            </a:r>
            <a:br>
              <a:rPr lang="cs-CZ" dirty="0">
                <a:solidFill>
                  <a:srgbClr val="FF0000"/>
                </a:solidFill>
              </a:rPr>
            </a:br>
            <a:br>
              <a:rPr lang="cs-CZ" dirty="0"/>
            </a:b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839EDF2-5865-4E97-A5B4-C15F37DB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5163"/>
            <a:ext cx="10753200" cy="4455937"/>
          </a:xfrm>
        </p:spPr>
        <p:txBody>
          <a:bodyPr/>
          <a:lstStyle/>
          <a:p>
            <a:r>
              <a:rPr lang="cs-CZ" sz="2000" dirty="0"/>
              <a:t>kterým se stanoví pravidla pro uplatňování nařízení Evropského parlamentu a Rady (EU) 2017/745, pokud jde o společné specifikace pro obnovu prostředků pro jedno použití </a:t>
            </a:r>
          </a:p>
          <a:p>
            <a:r>
              <a:rPr lang="en-GB" dirty="0" err="1">
                <a:solidFill>
                  <a:srgbClr val="FF0000"/>
                </a:solidFill>
              </a:rPr>
              <a:t>stanov</a:t>
            </a:r>
            <a:r>
              <a:rPr lang="cs-CZ" dirty="0" err="1">
                <a:solidFill>
                  <a:srgbClr val="FF0000"/>
                </a:solidFill>
              </a:rPr>
              <a:t>uje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prováděcí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pravidla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pokud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vnitrostátní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právo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obnovu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prostředků</a:t>
            </a:r>
            <a:r>
              <a:rPr lang="en-GB" dirty="0">
                <a:solidFill>
                  <a:srgbClr val="FF0000"/>
                </a:solidFill>
              </a:rPr>
              <a:t> pro </a:t>
            </a:r>
            <a:r>
              <a:rPr lang="en-GB" dirty="0" err="1">
                <a:solidFill>
                  <a:srgbClr val="FF0000"/>
                </a:solidFill>
              </a:rPr>
              <a:t>jedno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použití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dovoluje</a:t>
            </a:r>
            <a:r>
              <a:rPr lang="cs-CZ" dirty="0">
                <a:solidFill>
                  <a:srgbClr val="FF0000"/>
                </a:solidFill>
              </a:rPr>
              <a:t> a pokud ji provádí zdravotnické zařízení i externí obnovitel: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err="1"/>
              <a:t>Organizace</a:t>
            </a:r>
            <a:r>
              <a:rPr lang="en-GB" dirty="0"/>
              <a:t> </a:t>
            </a:r>
            <a:r>
              <a:rPr lang="en-GB" dirty="0" err="1"/>
              <a:t>obnovy</a:t>
            </a:r>
            <a:r>
              <a:rPr lang="en-GB" dirty="0"/>
              <a:t> a </a:t>
            </a:r>
            <a:r>
              <a:rPr lang="en-GB" dirty="0" err="1"/>
              <a:t>řízení</a:t>
            </a:r>
            <a:r>
              <a:rPr lang="en-GB" dirty="0"/>
              <a:t> </a:t>
            </a:r>
            <a:r>
              <a:rPr lang="en-GB" dirty="0" err="1"/>
              <a:t>riz</a:t>
            </a:r>
            <a:r>
              <a:rPr lang="cs-CZ" dirty="0" err="1"/>
              <a:t>ik</a:t>
            </a:r>
            <a:r>
              <a:rPr lang="cs-CZ" dirty="0"/>
              <a:t> (prostory, počet cyklů, vhodnost)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Postupy a kroky obnovovacího cyklu (dekontaminace, balení,...)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Systém řízení kvality, roční audit a ohlašování nežádoucích příhod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Vysledovatelnost prostředku pro jedno použití a závěrečná ustanovení </a:t>
            </a:r>
            <a:br>
              <a:rPr lang="pl-PL" dirty="0"/>
            </a:br>
            <a:endParaRPr lang="pl-PL" dirty="0"/>
          </a:p>
          <a:p>
            <a:endParaRPr lang="pl-P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94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7B1E2A-77B3-407E-8B9E-29CF838A6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0706D9-54E1-4493-B826-71F95605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POVINNOSTI ZDRAVOTNICKÝCH ZAŘÍZENÍ I. </a:t>
            </a:r>
            <a:r>
              <a:rPr lang="cs-CZ" sz="3600" b="0" dirty="0"/>
              <a:t>(převzato od MZ ČR)</a:t>
            </a:r>
            <a:endParaRPr lang="en-GB" sz="3600" b="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A71252-D5A8-43BF-A337-D823124A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9789"/>
            <a:ext cx="10753200" cy="4139998"/>
          </a:xfrm>
        </p:spPr>
        <p:txBody>
          <a:bodyPr/>
          <a:lstStyle/>
          <a:p>
            <a:r>
              <a:rPr lang="cs-CZ" sz="2400" dirty="0"/>
              <a:t>Posouzení ZP a jeho vhodnosti k obnově</a:t>
            </a:r>
            <a:endParaRPr lang="en-GB" sz="2400" dirty="0"/>
          </a:p>
          <a:p>
            <a:r>
              <a:rPr lang="cs-CZ" sz="2400" dirty="0"/>
              <a:t>Analýza bezpečnosti a účinnost ZP zamýšleného k obnově</a:t>
            </a:r>
            <a:endParaRPr lang="en-GB" sz="2400" dirty="0"/>
          </a:p>
          <a:p>
            <a:r>
              <a:rPr lang="cs-CZ" sz="2400" dirty="0"/>
              <a:t>Ověření, zda ZP disponuje označením CE</a:t>
            </a:r>
            <a:endParaRPr lang="en-GB" sz="2400" dirty="0"/>
          </a:p>
          <a:p>
            <a:r>
              <a:rPr lang="cs-CZ" sz="2400" dirty="0"/>
              <a:t>Ověření, že ZP nebyl stažen z trhu a že jeho certifikát nebyl pozastaven / zrušen</a:t>
            </a:r>
            <a:endParaRPr lang="en-GB" sz="2400" dirty="0"/>
          </a:p>
          <a:p>
            <a:r>
              <a:rPr lang="cs-CZ" sz="2400" dirty="0"/>
              <a:t>Ověření, zda používání ZP nepodléhá omezením z důvodu bezpečnosti</a:t>
            </a:r>
            <a:endParaRPr lang="en-GB" sz="2400" dirty="0"/>
          </a:p>
          <a:p>
            <a:r>
              <a:rPr lang="cs-CZ" sz="2400" dirty="0"/>
              <a:t>Analýza vlastností ZP zamýšleného k obnově při zohlednění veškeré dostupné dokumentace </a:t>
            </a:r>
            <a:endParaRPr lang="en-GB" sz="2400" dirty="0"/>
          </a:p>
          <a:p>
            <a:r>
              <a:rPr lang="cs-CZ" sz="2400" dirty="0"/>
              <a:t>Rozhodnutí zdravotnického zařízení ohledně vhodnosti ZP musí vycházet z písemného stanoviska 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9547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E10013-6B46-410F-BBEB-9F4ACF6D2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F2462D-67C8-4AD8-95C4-B60ED715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REPROCESSING</a:t>
            </a:r>
            <a:r>
              <a:rPr lang="cs-CZ" dirty="0">
                <a:solidFill>
                  <a:srgbClr val="F01928"/>
                </a:solidFill>
              </a:rPr>
              <a:t>/OBNOVA ZDRAVOTNICKÉHO PROSTŘEDKU</a:t>
            </a:r>
            <a:br>
              <a:rPr lang="cs-CZ" dirty="0"/>
            </a:br>
            <a:r>
              <a:rPr lang="cs-CZ" dirty="0"/>
              <a:t>(TERMÍNY V LEGISLATIVĚ EU)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E8979FC-62B2-4E6E-9EDF-39078E619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754630"/>
            <a:ext cx="10753200" cy="3077370"/>
          </a:xfrm>
        </p:spPr>
        <p:txBody>
          <a:bodyPr/>
          <a:lstStyle/>
          <a:p>
            <a:r>
              <a:rPr lang="en-GB" dirty="0" err="1"/>
              <a:t>postup</a:t>
            </a:r>
            <a:r>
              <a:rPr lang="en-GB" dirty="0"/>
              <a:t> </a:t>
            </a:r>
            <a:r>
              <a:rPr lang="en-GB" dirty="0" err="1"/>
              <a:t>prováděný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použitém</a:t>
            </a:r>
            <a:r>
              <a:rPr lang="en-GB" dirty="0"/>
              <a:t> </a:t>
            </a:r>
            <a:r>
              <a:rPr lang="en-GB" dirty="0" err="1"/>
              <a:t>prostředku</a:t>
            </a:r>
            <a:r>
              <a:rPr lang="en-GB" dirty="0"/>
              <a:t>, aby se </a:t>
            </a:r>
            <a:r>
              <a:rPr lang="en-GB" dirty="0" err="1"/>
              <a:t>umožnilo</a:t>
            </a:r>
            <a:r>
              <a:rPr lang="en-GB" dirty="0"/>
              <a:t>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bezpečné</a:t>
            </a:r>
            <a:r>
              <a:rPr lang="en-GB" dirty="0"/>
              <a:t> </a:t>
            </a:r>
            <a:r>
              <a:rPr lang="en-GB" dirty="0" err="1"/>
              <a:t>opětovné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cs-CZ" dirty="0"/>
              <a:t>,</a:t>
            </a:r>
            <a:r>
              <a:rPr lang="en-GB" dirty="0"/>
              <a:t> </a:t>
            </a:r>
            <a:endParaRPr lang="cs-CZ" dirty="0"/>
          </a:p>
          <a:p>
            <a:r>
              <a:rPr lang="en-GB" dirty="0" err="1"/>
              <a:t>zahrnuje</a:t>
            </a:r>
            <a:r>
              <a:rPr lang="en-GB" dirty="0"/>
              <a:t> </a:t>
            </a:r>
            <a:r>
              <a:rPr lang="en-GB" dirty="0" err="1"/>
              <a:t>čištění</a:t>
            </a:r>
            <a:r>
              <a:rPr lang="en-GB" dirty="0"/>
              <a:t>, </a:t>
            </a:r>
            <a:r>
              <a:rPr lang="en-GB" dirty="0" err="1"/>
              <a:t>dezinfekci</a:t>
            </a:r>
            <a:r>
              <a:rPr lang="en-GB" dirty="0"/>
              <a:t>, </a:t>
            </a:r>
            <a:r>
              <a:rPr lang="en-GB" dirty="0" err="1"/>
              <a:t>sterilizaci</a:t>
            </a:r>
            <a:r>
              <a:rPr lang="en-GB" dirty="0"/>
              <a:t> a </a:t>
            </a:r>
            <a:r>
              <a:rPr lang="en-GB" dirty="0" err="1"/>
              <a:t>související</a:t>
            </a:r>
            <a:r>
              <a:rPr lang="en-GB" dirty="0"/>
              <a:t> </a:t>
            </a:r>
            <a:r>
              <a:rPr lang="en-GB" dirty="0" err="1"/>
              <a:t>postupy</a:t>
            </a:r>
            <a:r>
              <a:rPr lang="en-GB" dirty="0"/>
              <a:t>, </a:t>
            </a:r>
            <a:r>
              <a:rPr lang="en-GB" dirty="0" err="1"/>
              <a:t>jakož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testování</a:t>
            </a:r>
            <a:r>
              <a:rPr lang="en-GB" dirty="0"/>
              <a:t> a </a:t>
            </a:r>
            <a:r>
              <a:rPr lang="en-GB" dirty="0" err="1"/>
              <a:t>obnovu</a:t>
            </a:r>
            <a:r>
              <a:rPr lang="en-GB" dirty="0"/>
              <a:t> </a:t>
            </a:r>
            <a:r>
              <a:rPr lang="en-GB" dirty="0" err="1"/>
              <a:t>technické</a:t>
            </a:r>
            <a:r>
              <a:rPr lang="en-GB" dirty="0"/>
              <a:t> a </a:t>
            </a:r>
            <a:r>
              <a:rPr lang="en-GB" dirty="0" err="1"/>
              <a:t>funkční</a:t>
            </a:r>
            <a:r>
              <a:rPr lang="en-GB" dirty="0"/>
              <a:t> </a:t>
            </a:r>
            <a:r>
              <a:rPr lang="en-GB" dirty="0" err="1"/>
              <a:t>bezpečnosti</a:t>
            </a:r>
            <a:r>
              <a:rPr lang="en-GB" dirty="0"/>
              <a:t> </a:t>
            </a:r>
            <a:r>
              <a:rPr lang="en-GB" dirty="0" err="1"/>
              <a:t>použitého</a:t>
            </a:r>
            <a:r>
              <a:rPr lang="en-GB" dirty="0"/>
              <a:t> </a:t>
            </a:r>
            <a:r>
              <a:rPr lang="en-GB" dirty="0" err="1"/>
              <a:t>prostředku</a:t>
            </a:r>
            <a:r>
              <a:rPr lang="cs-CZ" dirty="0"/>
              <a:t>.</a:t>
            </a:r>
            <a:endParaRPr lang="en-GB" dirty="0"/>
          </a:p>
        </p:txBody>
      </p:sp>
      <p:pic>
        <p:nvPicPr>
          <p:cNvPr id="9" name="Grafický objekt 8" descr="Kruhová šipka">
            <a:extLst>
              <a:ext uri="{FF2B5EF4-FFF2-40B4-BE49-F238E27FC236}">
                <a16:creationId xmlns:a16="http://schemas.microsoft.com/office/drawing/2014/main" id="{B70D1ED9-B1D3-46B2-AE28-B13E40BEB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9322" y="1026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85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7B1E2A-77B3-407E-8B9E-29CF838A6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0706D9-54E1-4493-B826-71F95605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POVINNOSTI ZDRAVOTNICKÝCH ZAŘÍZENÍ II.</a:t>
            </a:r>
            <a:endParaRPr lang="en-GB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A71252-D5A8-43BF-A337-D823124AC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Určení</a:t>
            </a:r>
            <a:r>
              <a:rPr lang="en-GB" sz="2400" dirty="0"/>
              <a:t> </a:t>
            </a:r>
            <a:r>
              <a:rPr lang="en-GB" sz="2400" dirty="0" err="1"/>
              <a:t>obnovovacího</a:t>
            </a:r>
            <a:r>
              <a:rPr lang="en-GB" sz="2400" dirty="0"/>
              <a:t> </a:t>
            </a:r>
            <a:r>
              <a:rPr lang="en-GB" sz="2400" dirty="0" err="1"/>
              <a:t>cyklu</a:t>
            </a:r>
            <a:r>
              <a:rPr lang="en-GB" sz="2400" dirty="0"/>
              <a:t> ZP</a:t>
            </a:r>
          </a:p>
          <a:p>
            <a:pPr lvl="1"/>
            <a:r>
              <a:rPr lang="en-GB" sz="1600" dirty="0" err="1"/>
              <a:t>Písemný</a:t>
            </a:r>
            <a:r>
              <a:rPr lang="en-GB" sz="1600" dirty="0"/>
              <a:t> </a:t>
            </a:r>
            <a:r>
              <a:rPr lang="en-GB" sz="1600" dirty="0" err="1"/>
              <a:t>dokument</a:t>
            </a:r>
            <a:r>
              <a:rPr lang="en-GB" sz="1600" dirty="0"/>
              <a:t>, </a:t>
            </a:r>
            <a:r>
              <a:rPr lang="en-GB" sz="1600" dirty="0" err="1"/>
              <a:t>validovaný</a:t>
            </a:r>
            <a:r>
              <a:rPr lang="en-GB" sz="1600" dirty="0"/>
              <a:t> </a:t>
            </a:r>
            <a:r>
              <a:rPr lang="en-GB" sz="1600" dirty="0" err="1"/>
              <a:t>poskytovatelem</a:t>
            </a:r>
            <a:r>
              <a:rPr lang="en-GB" sz="1600" dirty="0"/>
              <a:t> ZS </a:t>
            </a:r>
          </a:p>
          <a:p>
            <a:pPr lvl="1"/>
            <a:r>
              <a:rPr lang="en-GB" sz="1600" dirty="0" err="1"/>
              <a:t>Obnovovací</a:t>
            </a:r>
            <a:r>
              <a:rPr lang="en-GB" sz="1600" dirty="0"/>
              <a:t>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err="1"/>
              <a:t>musí</a:t>
            </a:r>
            <a:r>
              <a:rPr lang="en-GB" sz="1600" dirty="0"/>
              <a:t> </a:t>
            </a:r>
            <a:r>
              <a:rPr lang="en-GB" sz="1600" dirty="0" err="1"/>
              <a:t>popisovat</a:t>
            </a:r>
            <a:r>
              <a:rPr lang="en-GB" sz="1600" dirty="0"/>
              <a:t> </a:t>
            </a:r>
            <a:r>
              <a:rPr lang="en-GB" sz="1600" dirty="0" err="1"/>
              <a:t>každý</a:t>
            </a:r>
            <a:r>
              <a:rPr lang="en-GB" sz="1600" dirty="0"/>
              <a:t> </a:t>
            </a:r>
            <a:r>
              <a:rPr lang="en-GB" sz="1600" dirty="0" err="1"/>
              <a:t>krok</a:t>
            </a:r>
            <a:r>
              <a:rPr lang="en-GB" sz="1600" dirty="0"/>
              <a:t> </a:t>
            </a:r>
            <a:r>
              <a:rPr lang="en-GB" sz="1600" dirty="0" err="1"/>
              <a:t>obnovy</a:t>
            </a:r>
            <a:r>
              <a:rPr lang="en-GB" sz="1600" dirty="0"/>
              <a:t> </a:t>
            </a:r>
          </a:p>
          <a:p>
            <a:pPr lvl="1"/>
            <a:r>
              <a:rPr lang="en-GB" sz="1600" dirty="0" err="1"/>
              <a:t>Obnovovací</a:t>
            </a:r>
            <a:r>
              <a:rPr lang="en-GB" sz="1600" dirty="0"/>
              <a:t>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err="1"/>
              <a:t>musí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monitorován</a:t>
            </a:r>
            <a:r>
              <a:rPr lang="en-GB" sz="1600" dirty="0"/>
              <a:t> </a:t>
            </a:r>
            <a:r>
              <a:rPr lang="en-GB" sz="1600" dirty="0" err="1"/>
              <a:t>prostřednictvím</a:t>
            </a:r>
            <a:r>
              <a:rPr lang="en-GB" sz="1600" dirty="0"/>
              <a:t> </a:t>
            </a:r>
            <a:r>
              <a:rPr lang="en-GB" sz="1600" dirty="0" err="1"/>
              <a:t>rutinních</a:t>
            </a:r>
            <a:r>
              <a:rPr lang="en-GB" sz="1600" dirty="0"/>
              <a:t> </a:t>
            </a:r>
            <a:r>
              <a:rPr lang="en-GB" sz="1600" dirty="0" err="1"/>
              <a:t>testů</a:t>
            </a:r>
            <a:r>
              <a:rPr lang="en-GB" sz="1600" dirty="0"/>
              <a:t> a </a:t>
            </a:r>
            <a:r>
              <a:rPr lang="en-GB" sz="1600" dirty="0" err="1"/>
              <a:t>kontrol</a:t>
            </a:r>
            <a:r>
              <a:rPr lang="en-GB" sz="1600" dirty="0"/>
              <a:t> </a:t>
            </a:r>
            <a:r>
              <a:rPr lang="en-GB" sz="1600" dirty="0" err="1"/>
              <a:t>kontaminace</a:t>
            </a:r>
            <a:r>
              <a:rPr lang="en-GB" sz="1600" dirty="0"/>
              <a:t>, </a:t>
            </a:r>
            <a:r>
              <a:rPr lang="en-GB" sz="1600" dirty="0" err="1"/>
              <a:t>fyzikálního</a:t>
            </a:r>
            <a:r>
              <a:rPr lang="en-GB" sz="1600" dirty="0"/>
              <a:t>, </a:t>
            </a:r>
            <a:r>
              <a:rPr lang="en-GB" sz="1600" dirty="0" err="1"/>
              <a:t>elektrického</a:t>
            </a:r>
            <a:r>
              <a:rPr lang="en-GB" sz="1600" dirty="0"/>
              <a:t> a </a:t>
            </a:r>
            <a:r>
              <a:rPr lang="en-GB" sz="1600" dirty="0" err="1"/>
              <a:t>biologického</a:t>
            </a:r>
            <a:r>
              <a:rPr lang="en-GB" sz="1600" dirty="0"/>
              <a:t> </a:t>
            </a:r>
            <a:r>
              <a:rPr lang="en-GB" sz="1600" dirty="0" err="1"/>
              <a:t>monitorování</a:t>
            </a:r>
            <a:r>
              <a:rPr lang="en-GB" sz="1600" dirty="0"/>
              <a:t> a </a:t>
            </a:r>
            <a:r>
              <a:rPr lang="en-GB" sz="1600" dirty="0" err="1"/>
              <a:t>testování</a:t>
            </a:r>
            <a:r>
              <a:rPr lang="en-GB" sz="1600" dirty="0"/>
              <a:t> </a:t>
            </a:r>
            <a:r>
              <a:rPr lang="en-GB" sz="1600" dirty="0" err="1"/>
              <a:t>parametrů</a:t>
            </a:r>
            <a:r>
              <a:rPr lang="en-GB" sz="1600" dirty="0"/>
              <a:t> </a:t>
            </a:r>
            <a:r>
              <a:rPr lang="en-GB" sz="1600" dirty="0" err="1"/>
              <a:t>procesu</a:t>
            </a:r>
            <a:r>
              <a:rPr lang="en-GB" sz="1600" dirty="0"/>
              <a:t> </a:t>
            </a:r>
            <a:r>
              <a:rPr lang="en-GB" sz="1600" dirty="0" err="1"/>
              <a:t>kalibrace</a:t>
            </a:r>
            <a:r>
              <a:rPr lang="en-GB" sz="1600" dirty="0"/>
              <a:t> </a:t>
            </a:r>
          </a:p>
          <a:p>
            <a:r>
              <a:rPr lang="en-GB" sz="2400" dirty="0" err="1"/>
              <a:t>Urč</a:t>
            </a:r>
            <a:r>
              <a:rPr lang="cs-CZ" sz="2400" dirty="0" err="1"/>
              <a:t>ení</a:t>
            </a:r>
            <a:r>
              <a:rPr lang="en-GB" sz="2400" dirty="0"/>
              <a:t> </a:t>
            </a:r>
            <a:r>
              <a:rPr lang="en-GB" sz="2400" dirty="0" err="1"/>
              <a:t>maximální</a:t>
            </a:r>
            <a:r>
              <a:rPr lang="cs-CZ" sz="2400" dirty="0"/>
              <a:t>ho</a:t>
            </a:r>
            <a:r>
              <a:rPr lang="en-GB" sz="2400" dirty="0"/>
              <a:t> </a:t>
            </a:r>
            <a:r>
              <a:rPr lang="en-GB" sz="2400" dirty="0" err="1"/>
              <a:t>poč</a:t>
            </a:r>
            <a:r>
              <a:rPr lang="cs-CZ" sz="2400" dirty="0"/>
              <a:t>tu</a:t>
            </a:r>
            <a:r>
              <a:rPr lang="en-GB" sz="2400" dirty="0"/>
              <a:t> </a:t>
            </a:r>
            <a:r>
              <a:rPr lang="en-GB" sz="2400" dirty="0" err="1"/>
              <a:t>obnovovacích</a:t>
            </a:r>
            <a:r>
              <a:rPr lang="en-GB" sz="2400" dirty="0"/>
              <a:t> </a:t>
            </a:r>
            <a:r>
              <a:rPr lang="en-GB" sz="2400" dirty="0" err="1"/>
              <a:t>cyklů</a:t>
            </a:r>
            <a:endParaRPr lang="en-GB" sz="2400" dirty="0"/>
          </a:p>
          <a:p>
            <a:r>
              <a:rPr lang="en-GB" sz="2400" dirty="0" err="1"/>
              <a:t>Ohlašování</a:t>
            </a:r>
            <a:r>
              <a:rPr lang="en-GB" sz="2400" dirty="0"/>
              <a:t> </a:t>
            </a:r>
            <a:r>
              <a:rPr lang="en-GB" sz="2400" dirty="0" err="1"/>
              <a:t>všech</a:t>
            </a:r>
            <a:r>
              <a:rPr lang="en-GB" sz="2400" dirty="0"/>
              <a:t> </a:t>
            </a:r>
            <a:r>
              <a:rPr lang="en-GB" sz="2400" dirty="0" err="1"/>
              <a:t>závažných</a:t>
            </a:r>
            <a:r>
              <a:rPr lang="en-GB" sz="2400" dirty="0"/>
              <a:t> </a:t>
            </a:r>
            <a:r>
              <a:rPr lang="en-GB" sz="2400" dirty="0" err="1"/>
              <a:t>nežádoucích</a:t>
            </a:r>
            <a:r>
              <a:rPr lang="en-GB" sz="2400" dirty="0"/>
              <a:t> </a:t>
            </a:r>
            <a:r>
              <a:rPr lang="en-GB" sz="2400" dirty="0" err="1"/>
              <a:t>příhod</a:t>
            </a:r>
            <a:r>
              <a:rPr lang="en-GB" sz="2400" dirty="0"/>
              <a:t> v </a:t>
            </a:r>
            <a:r>
              <a:rPr lang="en-GB" sz="2400" dirty="0" err="1"/>
              <a:t>souvislosti</a:t>
            </a:r>
            <a:r>
              <a:rPr lang="en-GB" sz="2400" dirty="0"/>
              <a:t> s </a:t>
            </a:r>
            <a:r>
              <a:rPr lang="en-GB" sz="2400" dirty="0" err="1"/>
              <a:t>obnoveným</a:t>
            </a:r>
            <a:r>
              <a:rPr lang="en-GB" sz="2400" dirty="0"/>
              <a:t> ZP</a:t>
            </a:r>
          </a:p>
          <a:p>
            <a:pPr marL="72000" indent="0">
              <a:buNone/>
            </a:pPr>
            <a:r>
              <a:rPr lang="cs-CZ" sz="2400" dirty="0"/>
              <a:t>Dále v</a:t>
            </a:r>
            <a:r>
              <a:rPr lang="en-GB" sz="2400" dirty="0" err="1"/>
              <a:t>ypracuje</a:t>
            </a:r>
            <a:r>
              <a:rPr lang="en-GB" sz="2400" dirty="0"/>
              <a:t> </a:t>
            </a:r>
            <a:r>
              <a:rPr lang="en-GB" sz="2400" dirty="0" err="1"/>
              <a:t>prohlášení</a:t>
            </a:r>
            <a:r>
              <a:rPr lang="en-GB" sz="2400" dirty="0"/>
              <a:t>, </a:t>
            </a:r>
            <a:r>
              <a:rPr lang="en-GB" sz="2400" dirty="0" err="1"/>
              <a:t>které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požádání</a:t>
            </a:r>
            <a:r>
              <a:rPr lang="en-GB" sz="2400" dirty="0"/>
              <a:t> </a:t>
            </a:r>
            <a:r>
              <a:rPr lang="en-GB" sz="2400" dirty="0" err="1"/>
              <a:t>zveřejní</a:t>
            </a:r>
            <a:r>
              <a:rPr lang="en-GB" sz="2400" dirty="0"/>
              <a:t> </a:t>
            </a:r>
            <a:r>
              <a:rPr lang="cs-CZ" sz="2400" dirty="0"/>
              <a:t>a které obsahuje povinné informace.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3998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776591-66F8-4F29-8F33-886008CE57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14969B-8497-49A1-9617-950D2F37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PŘÍSTUPU EU A ČR</a:t>
            </a:r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7B8FF76-CCB8-4051-929B-495261BA3FCE}"/>
              </a:ext>
            </a:extLst>
          </p:cNvPr>
          <p:cNvGraphicFramePr/>
          <p:nvPr/>
        </p:nvGraphicFramePr>
        <p:xfrm>
          <a:off x="1581150" y="1171576"/>
          <a:ext cx="9436100" cy="409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3152F013-5F39-489C-B82A-39A794C6ED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7194" y="4226016"/>
          <a:ext cx="9244012" cy="191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05191D58-4390-40F6-91EC-0342045ADC77}"/>
              </a:ext>
            </a:extLst>
          </p:cNvPr>
          <p:cNvSpPr txBox="1"/>
          <p:nvPr/>
        </p:nvSpPr>
        <p:spPr>
          <a:xfrm>
            <a:off x="720000" y="1931670"/>
            <a:ext cx="652679" cy="39703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endParaRPr lang="cs-CZ" sz="2800" b="1" dirty="0">
              <a:solidFill>
                <a:schemeClr val="tx2"/>
              </a:solidFill>
              <a:latin typeface="+mn-lt"/>
            </a:endParaRPr>
          </a:p>
          <a:p>
            <a:pPr algn="l"/>
            <a:r>
              <a:rPr lang="cs-CZ" sz="2800" b="1" dirty="0">
                <a:solidFill>
                  <a:schemeClr val="tx2"/>
                </a:solidFill>
                <a:latin typeface="+mn-lt"/>
              </a:rPr>
              <a:t>EU</a:t>
            </a:r>
          </a:p>
          <a:p>
            <a:pPr algn="l"/>
            <a:endParaRPr lang="cs-CZ" sz="2800" b="1" dirty="0">
              <a:solidFill>
                <a:schemeClr val="tx2"/>
              </a:solidFill>
              <a:latin typeface="+mn-lt"/>
            </a:endParaRPr>
          </a:p>
          <a:p>
            <a:pPr algn="l"/>
            <a:endParaRPr lang="cs-CZ" sz="2800" b="1" dirty="0">
              <a:solidFill>
                <a:schemeClr val="tx2"/>
              </a:solidFill>
              <a:latin typeface="+mn-lt"/>
            </a:endParaRPr>
          </a:p>
          <a:p>
            <a:pPr algn="l"/>
            <a:endParaRPr lang="cs-CZ" sz="2800" b="1" dirty="0">
              <a:solidFill>
                <a:schemeClr val="tx2"/>
              </a:solidFill>
              <a:latin typeface="+mn-lt"/>
            </a:endParaRPr>
          </a:p>
          <a:p>
            <a:pPr algn="l"/>
            <a:endParaRPr lang="cs-CZ" sz="2800" b="1" dirty="0">
              <a:solidFill>
                <a:schemeClr val="tx2"/>
              </a:solidFill>
              <a:latin typeface="+mn-lt"/>
            </a:endParaRPr>
          </a:p>
          <a:p>
            <a:pPr algn="l"/>
            <a:r>
              <a:rPr lang="cs-CZ" sz="2800" b="1" dirty="0">
                <a:solidFill>
                  <a:schemeClr val="tx2"/>
                </a:solidFill>
                <a:latin typeface="+mn-lt"/>
              </a:rPr>
              <a:t>ČR</a:t>
            </a:r>
            <a:endParaRPr lang="en-GB" sz="2800" b="1" dirty="0" err="1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95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8D338B-4DE9-43C7-8EDE-940542662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FFC395-1CCF-4B5A-BA06-56DC2195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POSTOJ ČR DANÝ LEGISLATIVOU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D7AAC59-D5AB-4B1E-AFF7-9D279C042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solidFill>
                  <a:srgbClr val="FF0000"/>
                </a:solidFill>
              </a:rPr>
              <a:t>VYHLÁŠKA Č. 306/2012 SB. </a:t>
            </a:r>
            <a:endParaRPr lang="cs-CZ" sz="2000" dirty="0">
              <a:solidFill>
                <a:srgbClr val="FF0000"/>
              </a:solidFill>
            </a:endParaRPr>
          </a:p>
          <a:p>
            <a:pPr marL="72000" indent="0">
              <a:buNone/>
            </a:pPr>
            <a:r>
              <a:rPr lang="cs-CZ" sz="2000" dirty="0"/>
              <a:t>  </a:t>
            </a:r>
            <a:r>
              <a:rPr lang="en-GB" sz="2000" dirty="0" err="1"/>
              <a:t>Příloha</a:t>
            </a:r>
            <a:r>
              <a:rPr lang="en-GB" sz="2000" dirty="0"/>
              <a:t> č</a:t>
            </a:r>
            <a:r>
              <a:rPr lang="cs-CZ" sz="2000" dirty="0"/>
              <a:t>. 3. „</a:t>
            </a:r>
            <a:r>
              <a:rPr lang="en-GB" sz="2000" dirty="0" err="1"/>
              <a:t>Jednorázové</a:t>
            </a:r>
            <a:r>
              <a:rPr lang="en-GB" sz="2000" dirty="0"/>
              <a:t> </a:t>
            </a:r>
            <a:r>
              <a:rPr lang="en-GB" sz="2000" dirty="0" err="1"/>
              <a:t>pomůcky</a:t>
            </a:r>
            <a:r>
              <a:rPr lang="en-GB" sz="2000" dirty="0"/>
              <a:t> se </a:t>
            </a:r>
            <a:r>
              <a:rPr lang="en-GB" sz="2000" dirty="0" err="1"/>
              <a:t>nesmí</a:t>
            </a:r>
            <a:r>
              <a:rPr lang="en-GB" sz="2000" dirty="0"/>
              <a:t> </a:t>
            </a:r>
            <a:r>
              <a:rPr lang="en-GB" sz="2000" dirty="0" err="1"/>
              <a:t>opakovaně</a:t>
            </a:r>
            <a:r>
              <a:rPr lang="en-GB" sz="2000" dirty="0"/>
              <a:t> </a:t>
            </a:r>
            <a:r>
              <a:rPr lang="en-GB" sz="2000" dirty="0" err="1"/>
              <a:t>používat</a:t>
            </a:r>
            <a:r>
              <a:rPr lang="en-GB" sz="2000" dirty="0"/>
              <a:t> ani po </a:t>
            </a:r>
            <a:r>
              <a:rPr lang="en-GB" sz="2000" dirty="0" err="1"/>
              <a:t>jejich</a:t>
            </a:r>
            <a:r>
              <a:rPr lang="en-GB" sz="2000" dirty="0"/>
              <a:t> </a:t>
            </a:r>
            <a:r>
              <a:rPr lang="en-GB" sz="2000" dirty="0" err="1"/>
              <a:t>sterilizaci</a:t>
            </a:r>
            <a:r>
              <a:rPr lang="en-GB" sz="2000" dirty="0"/>
              <a:t>“</a:t>
            </a:r>
          </a:p>
          <a:p>
            <a:r>
              <a:rPr lang="en-GB" sz="2000" dirty="0">
                <a:solidFill>
                  <a:srgbClr val="FF0000"/>
                </a:solidFill>
              </a:rPr>
              <a:t>ZÁKON Č. 375/2022 SB</a:t>
            </a:r>
            <a:r>
              <a:rPr lang="en-GB" sz="2000" dirty="0"/>
              <a:t>.</a:t>
            </a:r>
            <a:endParaRPr lang="cs-CZ" sz="2000" dirty="0"/>
          </a:p>
          <a:p>
            <a:pPr marL="72000" indent="0">
              <a:buNone/>
            </a:pPr>
            <a:r>
              <a:rPr lang="cs-CZ" sz="2000" dirty="0"/>
              <a:t>  </a:t>
            </a:r>
            <a:r>
              <a:rPr lang="en-GB" sz="2000" dirty="0"/>
              <a:t>§ 9</a:t>
            </a:r>
            <a:r>
              <a:rPr lang="cs-CZ" sz="2000" dirty="0"/>
              <a:t> </a:t>
            </a:r>
            <a:r>
              <a:rPr lang="en-GB" sz="2000" dirty="0" err="1"/>
              <a:t>Obnova</a:t>
            </a:r>
            <a:r>
              <a:rPr lang="en-GB" sz="2000" dirty="0"/>
              <a:t> </a:t>
            </a:r>
            <a:r>
              <a:rPr lang="en-GB" sz="2000" dirty="0" err="1"/>
              <a:t>prostředku</a:t>
            </a:r>
            <a:r>
              <a:rPr lang="en-GB" sz="2000" dirty="0"/>
              <a:t> pro </a:t>
            </a:r>
            <a:r>
              <a:rPr lang="en-GB" sz="2000" dirty="0" err="1"/>
              <a:t>jedno</a:t>
            </a:r>
            <a:r>
              <a:rPr lang="en-GB" sz="2000" dirty="0"/>
              <a:t> </a:t>
            </a:r>
            <a:r>
              <a:rPr lang="en-GB" sz="2000" dirty="0" err="1"/>
              <a:t>použití</a:t>
            </a:r>
            <a:endParaRPr lang="en-GB" sz="2000" dirty="0"/>
          </a:p>
          <a:p>
            <a:pPr marL="324000" lvl="1" indent="0">
              <a:buNone/>
            </a:pPr>
            <a:r>
              <a:rPr lang="en-GB" dirty="0"/>
              <a:t>(1) </a:t>
            </a:r>
            <a:r>
              <a:rPr lang="en-GB" dirty="0" err="1"/>
              <a:t>Provádění</a:t>
            </a:r>
            <a:r>
              <a:rPr lang="en-GB" dirty="0"/>
              <a:t> </a:t>
            </a:r>
            <a:r>
              <a:rPr lang="en-GB" dirty="0" err="1"/>
              <a:t>obnovy</a:t>
            </a:r>
            <a:r>
              <a:rPr lang="en-GB" dirty="0"/>
              <a:t> </a:t>
            </a:r>
            <a:r>
              <a:rPr lang="en-GB" dirty="0" err="1"/>
              <a:t>prostředku</a:t>
            </a:r>
            <a:r>
              <a:rPr lang="en-GB" dirty="0"/>
              <a:t> pro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se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území</a:t>
            </a:r>
            <a:r>
              <a:rPr lang="en-GB" dirty="0"/>
              <a:t> </a:t>
            </a:r>
            <a:r>
              <a:rPr lang="en-GB" dirty="0" err="1"/>
              <a:t>České</a:t>
            </a:r>
            <a:r>
              <a:rPr lang="en-GB" dirty="0"/>
              <a:t> </a:t>
            </a:r>
            <a:r>
              <a:rPr lang="en-GB" dirty="0" err="1"/>
              <a:t>republiky</a:t>
            </a:r>
            <a:r>
              <a:rPr lang="en-GB" dirty="0"/>
              <a:t> </a:t>
            </a:r>
            <a:r>
              <a:rPr lang="en-GB" dirty="0" err="1"/>
              <a:t>zakazuje</a:t>
            </a:r>
            <a:r>
              <a:rPr lang="en-GB" dirty="0"/>
              <a:t>.</a:t>
            </a:r>
          </a:p>
          <a:p>
            <a:pPr marL="324000" lvl="1" indent="0">
              <a:buNone/>
            </a:pPr>
            <a:r>
              <a:rPr lang="en-GB" dirty="0"/>
              <a:t>(2) </a:t>
            </a:r>
            <a:r>
              <a:rPr lang="en-GB" dirty="0" err="1"/>
              <a:t>Uvádění</a:t>
            </a:r>
            <a:r>
              <a:rPr lang="en-GB" dirty="0"/>
              <a:t> a </a:t>
            </a:r>
            <a:r>
              <a:rPr lang="en-GB" dirty="0" err="1"/>
              <a:t>dodávání</a:t>
            </a:r>
            <a:r>
              <a:rPr lang="en-GB" dirty="0"/>
              <a:t> </a:t>
            </a:r>
            <a:r>
              <a:rPr lang="en-GB" dirty="0" err="1"/>
              <a:t>obnoveného</a:t>
            </a:r>
            <a:r>
              <a:rPr lang="en-GB" dirty="0"/>
              <a:t> </a:t>
            </a:r>
            <a:r>
              <a:rPr lang="en-GB" dirty="0" err="1"/>
              <a:t>prostředku</a:t>
            </a:r>
            <a:r>
              <a:rPr lang="en-GB" dirty="0"/>
              <a:t> pro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trh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území</a:t>
            </a:r>
            <a:r>
              <a:rPr lang="en-GB" dirty="0"/>
              <a:t> </a:t>
            </a:r>
            <a:r>
              <a:rPr lang="en-GB" dirty="0" err="1"/>
              <a:t>České</a:t>
            </a:r>
            <a:r>
              <a:rPr lang="en-GB" dirty="0"/>
              <a:t> </a:t>
            </a:r>
            <a:r>
              <a:rPr lang="en-GB" dirty="0" err="1"/>
              <a:t>republiky</a:t>
            </a:r>
            <a:r>
              <a:rPr lang="en-GB" dirty="0"/>
              <a:t> a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používání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území</a:t>
            </a:r>
            <a:r>
              <a:rPr lang="en-GB" dirty="0"/>
              <a:t> </a:t>
            </a:r>
            <a:r>
              <a:rPr lang="en-GB" dirty="0" err="1"/>
              <a:t>České</a:t>
            </a:r>
            <a:r>
              <a:rPr lang="en-GB" dirty="0"/>
              <a:t> </a:t>
            </a:r>
            <a:r>
              <a:rPr lang="en-GB" dirty="0" err="1"/>
              <a:t>republiky</a:t>
            </a:r>
            <a:r>
              <a:rPr lang="en-GB" dirty="0"/>
              <a:t> se </a:t>
            </a:r>
            <a:r>
              <a:rPr lang="en-GB" dirty="0" err="1"/>
              <a:t>zakazuje</a:t>
            </a:r>
            <a:r>
              <a:rPr lang="en-GB" dirty="0"/>
              <a:t>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249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1A18EA-04F6-4966-A850-2F55C5A063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D0E2F6-A890-4C23-BD5F-E372E952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POSTOJ WHO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E30F604-3656-4539-9A0F-D50B9530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NEDĚLEJTE TO! A POKUD TO DĚLÁTE, ZAJISTĚTE VYSOKOU KVALITU PROCESU!</a:t>
            </a:r>
          </a:p>
          <a:p>
            <a:r>
              <a:rPr lang="cs-CZ" dirty="0"/>
              <a:t>Vydává doporučení pro případ, že k </a:t>
            </a:r>
            <a:r>
              <a:rPr lang="cs-CZ" dirty="0" err="1"/>
              <a:t>reprocessingu</a:t>
            </a:r>
            <a:r>
              <a:rPr lang="cs-CZ" dirty="0"/>
              <a:t> dochází.</a:t>
            </a:r>
          </a:p>
          <a:p>
            <a:r>
              <a:rPr lang="cs-CZ" dirty="0"/>
              <a:t>Uvádí rizika a</a:t>
            </a:r>
          </a:p>
          <a:p>
            <a:r>
              <a:rPr lang="cs-CZ" dirty="0"/>
              <a:t>Zároveň dodává: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Většinu nekritických prostředků, jako jsou kompresní návleky, lze čistit a znovu používat s minimálním rizikem.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Otevřené, ale nepoužité sterilní nástroje lze někdy znovu sterilizovat za předpokladu, že materiály vydrží sterilizační postup.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0B2D42-072F-4BED-AA87-F97F01D5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19" y="4898859"/>
            <a:ext cx="3292802" cy="15811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2AE46B-00D3-4CF3-9531-6F522964408B}"/>
              </a:ext>
            </a:extLst>
          </p:cNvPr>
          <p:cNvSpPr txBox="1"/>
          <p:nvPr/>
        </p:nvSpPr>
        <p:spPr>
          <a:xfrm>
            <a:off x="8438604" y="5165998"/>
            <a:ext cx="3072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latin typeface="+mn-lt"/>
              </a:rPr>
              <a:t>Zdroj</a:t>
            </a:r>
            <a:r>
              <a:rPr lang="en-GB" sz="1050" dirty="0">
                <a:latin typeface="+mn-lt"/>
              </a:rPr>
              <a:t>: Decontamination and Reprocessing of Medical Devices for Health-care </a:t>
            </a:r>
            <a:r>
              <a:rPr lang="en-GB" sz="1050" dirty="0" err="1">
                <a:latin typeface="+mn-lt"/>
              </a:rPr>
              <a:t>Facil</a:t>
            </a:r>
            <a:r>
              <a:rPr lang="en-GB" sz="1050" dirty="0">
                <a:latin typeface="+mn-lt"/>
              </a:rPr>
              <a:t>- </a:t>
            </a:r>
            <a:r>
              <a:rPr lang="en-GB" sz="1050" dirty="0" err="1">
                <a:latin typeface="+mn-lt"/>
              </a:rPr>
              <a:t>ities</a:t>
            </a:r>
            <a:r>
              <a:rPr lang="en-GB" sz="1050" dirty="0">
                <a:latin typeface="+mn-lt"/>
              </a:rPr>
              <a:t>. World Health Organization and Pan American Health Organization, 2016</a:t>
            </a:r>
          </a:p>
        </p:txBody>
      </p:sp>
    </p:spTree>
    <p:extLst>
      <p:ext uri="{BB962C8B-B14F-4D97-AF65-F5344CB8AC3E}">
        <p14:creationId xmlns:p14="http://schemas.microsoft.com/office/powerpoint/2010/main" val="301106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0C793D-F7DF-4621-A46E-68DDDF449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B461205-84DD-4F5E-8269-6C203DB4F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JAK FUNGUJE NAŘÍZENÍ Z 2017 V PRAXI?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181B9A-F2A8-4594-884F-A48C7BFA2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roce 2023 realizována studie o uplatňování nařízení EU </a:t>
            </a:r>
          </a:p>
          <a:p>
            <a:pPr marL="72000" indent="0">
              <a:buNone/>
            </a:pPr>
            <a:r>
              <a:rPr lang="cs-CZ" dirty="0"/>
              <a:t>  na rozhodnutí zemí o </a:t>
            </a:r>
            <a:r>
              <a:rPr lang="cs-CZ" dirty="0" err="1"/>
              <a:t>reprocessingu</a:t>
            </a:r>
            <a:r>
              <a:rPr lang="cs-CZ" dirty="0"/>
              <a:t> jednorázových ZP.</a:t>
            </a:r>
          </a:p>
          <a:p>
            <a:r>
              <a:rPr lang="cs-CZ" dirty="0"/>
              <a:t>Zapojeno 30 zemí.</a:t>
            </a:r>
          </a:p>
          <a:p>
            <a:r>
              <a:rPr lang="cs-CZ" dirty="0"/>
              <a:t>Výsledky:</a:t>
            </a:r>
          </a:p>
          <a:p>
            <a:pPr lvl="1"/>
            <a:r>
              <a:rPr lang="cs-CZ" dirty="0"/>
              <a:t>17 zemí zakázalo přepracování JZP (Bulharsko, Česká republika, Estonsko, Finsko, Francie, Itálie, Kypr, Lichtenštejnsko, Litva, Lotyšsko, Maďarsko, Malta, Norsko, Rakousko, Řecko, Rumunsko, Slovensko). </a:t>
            </a:r>
          </a:p>
          <a:p>
            <a:pPr lvl="1"/>
            <a:r>
              <a:rPr lang="cs-CZ" dirty="0"/>
              <a:t>10 zemí obnovu vybraných JZP za přísných podmínek povoluje (Belgie, Chorvatsko, Dánsko, Německo, Island, Irsko, Nizozemsko, Polsko, Španělsko, Švédsko).</a:t>
            </a:r>
          </a:p>
          <a:p>
            <a:pPr lvl="1"/>
            <a:r>
              <a:rPr lang="cs-CZ" dirty="0"/>
              <a:t>Většina zemí povolujících obnovu JZP považuje obnovitele na výrobce ZP (s</a:t>
            </a:r>
            <a:r>
              <a:rPr lang="en-GB" dirty="0"/>
              <a:t> </a:t>
            </a:r>
            <a:r>
              <a:rPr lang="en-GB" dirty="0" err="1"/>
              <a:t>výjimkou</a:t>
            </a:r>
            <a:r>
              <a:rPr lang="en-GB" dirty="0"/>
              <a:t> </a:t>
            </a:r>
            <a:r>
              <a:rPr lang="en-GB" dirty="0" err="1"/>
              <a:t>Chorvatska</a:t>
            </a:r>
            <a:r>
              <a:rPr lang="en-GB" dirty="0"/>
              <a:t> a </a:t>
            </a:r>
            <a:r>
              <a:rPr lang="en-GB" dirty="0" err="1"/>
              <a:t>Švédska</a:t>
            </a:r>
            <a:r>
              <a:rPr lang="cs-CZ" dirty="0"/>
              <a:t>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4D150A-BFDD-4F27-B510-87DEFFB4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920" y="1215231"/>
            <a:ext cx="1561959" cy="2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77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1FB6BA3-844D-4FAA-ABE4-9F7C6383C3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4842B74-CCCD-4D89-833A-F9860F47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DFA6115-2F48-4DB5-911D-90E00ECDA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419" y="690264"/>
            <a:ext cx="6459161" cy="58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3D0057-588F-4AE0-920F-F8F6A5D7B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9F5720-4B7F-4C5B-B0F1-C3DE0A86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ZNÁMÁ FAKTA O SOUČASNÉM STAVU</a:t>
            </a:r>
            <a:endParaRPr lang="en-GB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2AB5409-505B-4037-8CD8-F9FEB8793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Stále</a:t>
            </a:r>
            <a:r>
              <a:rPr lang="en-GB" dirty="0"/>
              <a:t> </a:t>
            </a:r>
            <a:r>
              <a:rPr lang="en-GB" dirty="0" err="1"/>
              <a:t>více</a:t>
            </a:r>
            <a:r>
              <a:rPr lang="en-GB" dirty="0"/>
              <a:t> </a:t>
            </a:r>
            <a:r>
              <a:rPr lang="en-GB" dirty="0" err="1"/>
              <a:t>zemí</a:t>
            </a:r>
            <a:r>
              <a:rPr lang="en-GB" dirty="0"/>
              <a:t> po </a:t>
            </a:r>
            <a:r>
              <a:rPr lang="en-GB" dirty="0" err="1"/>
              <a:t>celém</a:t>
            </a:r>
            <a:r>
              <a:rPr lang="en-GB" dirty="0"/>
              <a:t> </a:t>
            </a:r>
            <a:r>
              <a:rPr lang="en-GB" dirty="0" err="1"/>
              <a:t>světě</a:t>
            </a:r>
            <a:r>
              <a:rPr lang="en-GB" dirty="0"/>
              <a:t> </a:t>
            </a:r>
            <a:r>
              <a:rPr lang="en-GB" dirty="0" err="1"/>
              <a:t>začleňuje</a:t>
            </a:r>
            <a:r>
              <a:rPr lang="en-GB" dirty="0"/>
              <a:t> do </a:t>
            </a:r>
            <a:r>
              <a:rPr lang="en-GB" dirty="0" err="1"/>
              <a:t>předpisů</a:t>
            </a:r>
            <a:r>
              <a:rPr lang="en-GB" dirty="0"/>
              <a:t> a </a:t>
            </a:r>
            <a:r>
              <a:rPr lang="en-GB" dirty="0" err="1"/>
              <a:t>dohledu</a:t>
            </a:r>
            <a:r>
              <a:rPr lang="en-GB" dirty="0"/>
              <a:t> </a:t>
            </a:r>
            <a:r>
              <a:rPr lang="en-GB" dirty="0" err="1"/>
              <a:t>formulace</a:t>
            </a:r>
            <a:r>
              <a:rPr lang="en-GB" dirty="0"/>
              <a:t> o </a:t>
            </a:r>
            <a:r>
              <a:rPr lang="en-GB" dirty="0" err="1"/>
              <a:t>reprocesingu</a:t>
            </a:r>
            <a:r>
              <a:rPr lang="en-GB" dirty="0"/>
              <a:t> a </a:t>
            </a:r>
            <a:r>
              <a:rPr lang="en-GB" dirty="0" err="1"/>
              <a:t>opakovaném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jednorázových</a:t>
            </a:r>
            <a:r>
              <a:rPr lang="en-GB" dirty="0"/>
              <a:t> </a:t>
            </a:r>
            <a:r>
              <a:rPr lang="en-GB" dirty="0" err="1"/>
              <a:t>položek</a:t>
            </a:r>
            <a:r>
              <a:rPr lang="en-GB" dirty="0"/>
              <a:t>. </a:t>
            </a:r>
            <a:endParaRPr lang="cs-CZ" dirty="0"/>
          </a:p>
          <a:p>
            <a:r>
              <a:rPr lang="cs-CZ" dirty="0"/>
              <a:t>Zdravotní rizika opakovaného použití jednorázového prostředku do značné míry závisí na typu prostředku a způsobu jeho interakce s tělem pacienta.</a:t>
            </a:r>
          </a:p>
          <a:p>
            <a:r>
              <a:rPr lang="cs-CZ" dirty="0"/>
              <a:t>Neexistují žádné dobře podložené standardní pokyny, které by zajistily kvalitu a bezpečnost této praxe.</a:t>
            </a: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1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317CEA-9F4C-4A17-9702-E2C641D02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5EA4D33-B4B4-45C6-B931-D49D57CD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KANADA (CADTH) 2024 – PŘEHLED DOSTUPNÝCH STUDIÍ O BEZPEČNOSTI OBNOVY </a:t>
            </a:r>
            <a:endParaRPr lang="en-GB" sz="3200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679BE20-9989-4C5F-8EA7-58098528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24062"/>
            <a:ext cx="10753200" cy="3807937"/>
          </a:xfrm>
        </p:spPr>
        <p:txBody>
          <a:bodyPr/>
          <a:lstStyle/>
          <a:p>
            <a:r>
              <a:rPr lang="cs-CZ" dirty="0"/>
              <a:t>Zpráva zahrnovala studie klinické bezpečnosti </a:t>
            </a:r>
          </a:p>
          <a:p>
            <a:pPr marL="72000" indent="0">
              <a:buNone/>
            </a:pPr>
            <a:r>
              <a:rPr lang="cs-CZ" dirty="0"/>
              <a:t>  repasovaných </a:t>
            </a:r>
            <a:r>
              <a:rPr lang="cs-CZ" dirty="0" err="1"/>
              <a:t>semikritických</a:t>
            </a:r>
            <a:r>
              <a:rPr lang="cs-CZ" dirty="0"/>
              <a:t> a kritických jednorázových ZP</a:t>
            </a:r>
          </a:p>
          <a:p>
            <a:r>
              <a:rPr lang="cs-CZ" dirty="0"/>
              <a:t>Identifikovala 8 studií,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hodnotily</a:t>
            </a:r>
            <a:r>
              <a:rPr lang="en-GB" dirty="0"/>
              <a:t> </a:t>
            </a:r>
            <a:r>
              <a:rPr lang="en-GB" dirty="0" err="1"/>
              <a:t>používání</a:t>
            </a:r>
            <a:r>
              <a:rPr lang="en-GB" dirty="0"/>
              <a:t> </a:t>
            </a:r>
            <a:r>
              <a:rPr lang="en-GB" dirty="0" err="1"/>
              <a:t>repasovaných</a:t>
            </a:r>
            <a:r>
              <a:rPr lang="en-GB" dirty="0"/>
              <a:t> </a:t>
            </a:r>
            <a:r>
              <a:rPr lang="cs-CZ" dirty="0"/>
              <a:t>ZP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srovnání</a:t>
            </a:r>
            <a:r>
              <a:rPr lang="en-GB" dirty="0"/>
              <a:t> s </a:t>
            </a:r>
            <a:r>
              <a:rPr lang="en-GB" dirty="0" err="1"/>
              <a:t>novými</a:t>
            </a:r>
            <a:r>
              <a:rPr lang="en-GB" dirty="0"/>
              <a:t> </a:t>
            </a:r>
            <a:r>
              <a:rPr lang="cs-CZ" dirty="0"/>
              <a:t>ZP - </a:t>
            </a:r>
            <a:r>
              <a:rPr lang="en-GB" dirty="0"/>
              <a:t> </a:t>
            </a:r>
            <a:r>
              <a:rPr lang="en-GB" dirty="0" err="1"/>
              <a:t>většina</a:t>
            </a:r>
            <a:r>
              <a:rPr lang="en-GB" dirty="0"/>
              <a:t> z </a:t>
            </a:r>
            <a:r>
              <a:rPr lang="en-GB" dirty="0" err="1"/>
              <a:t>nich</a:t>
            </a:r>
            <a:r>
              <a:rPr lang="en-GB" dirty="0"/>
              <a:t> </a:t>
            </a:r>
            <a:r>
              <a:rPr lang="en-GB" dirty="0" err="1"/>
              <a:t>neuváděla</a:t>
            </a:r>
            <a:r>
              <a:rPr lang="en-GB" dirty="0"/>
              <a:t> </a:t>
            </a:r>
            <a:r>
              <a:rPr lang="en-GB" dirty="0" err="1"/>
              <a:t>statisticky</a:t>
            </a:r>
            <a:r>
              <a:rPr lang="en-GB" dirty="0"/>
              <a:t> </a:t>
            </a:r>
            <a:r>
              <a:rPr lang="en-GB" dirty="0" err="1"/>
              <a:t>významné</a:t>
            </a:r>
            <a:r>
              <a:rPr lang="en-GB" dirty="0"/>
              <a:t> </a:t>
            </a:r>
            <a:r>
              <a:rPr lang="en-GB" dirty="0" err="1"/>
              <a:t>rozdíly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výsledcích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skupinami</a:t>
            </a:r>
            <a:endParaRPr lang="cs-CZ" dirty="0"/>
          </a:p>
          <a:p>
            <a:r>
              <a:rPr lang="cs-CZ" dirty="0">
                <a:solidFill>
                  <a:srgbClr val="F01928"/>
                </a:solidFill>
              </a:rPr>
              <a:t>Studie měli nízkou a střední kvalitu a většina je z období před rokem 2005</a:t>
            </a:r>
          </a:p>
          <a:p>
            <a:r>
              <a:rPr lang="cs-CZ" dirty="0"/>
              <a:t>Každá studie hodnotila jiný ZP pro chirurgické použití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218C197-E812-4D03-8C51-541A9BCFC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80" y="1171576"/>
            <a:ext cx="1556243" cy="14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82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3D54DB-159E-4312-91BB-4F3A165A2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A14F92-2BF9-45A8-9E9F-75231D47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ETICKÉ ASPEKTY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58FCD6-0439-4A7B-9077-A04E25F70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Doporučován je souhlas pacienta s použitím repasovaného ZP. Nebude to u něj vyvolávat zbytečné obavy? Je to nutné, když má ZZ zavedenu přísnou politiku pro obnovu?</a:t>
            </a:r>
          </a:p>
          <a:p>
            <a:r>
              <a:rPr lang="cs-CZ" dirty="0"/>
              <a:t>Máme dost důkazů o tom, že je výsledkem obnovy skutečně stejně bezpečný ZP jako od výrobce ?</a:t>
            </a:r>
          </a:p>
          <a:p>
            <a:r>
              <a:rPr lang="cs-CZ" dirty="0"/>
              <a:t>Je použitím obnovného JZP zachován </a:t>
            </a:r>
          </a:p>
          <a:p>
            <a:pPr marL="72000" indent="0">
              <a:buNone/>
            </a:pPr>
            <a:r>
              <a:rPr lang="cs-CZ" dirty="0"/>
              <a:t>  rovný přístup pacientů ke stejně kvalitní léčbě?</a:t>
            </a:r>
          </a:p>
          <a:p>
            <a:r>
              <a:rPr lang="cs-CZ" dirty="0"/>
              <a:t>Neumožní tento přístup v zemích třetího světa dostupnost kvalitnější léčby více pacientům?</a:t>
            </a:r>
          </a:p>
          <a:p>
            <a:endParaRPr lang="cs-CZ" dirty="0"/>
          </a:p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35BBF4-7BAC-4C5E-A16D-A06D57FD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27" y="3429000"/>
            <a:ext cx="1586865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6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22CE25-52E4-4057-9C6E-D28CEF79F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B1969A-7EAB-4FE4-8131-FB67204A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JZP NEVHODNÝCH K OBNOVĚ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55CED59-32B7-42BC-A342-CAE268EC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používané</a:t>
            </a:r>
            <a:r>
              <a:rPr lang="en-GB" dirty="0"/>
              <a:t> k </a:t>
            </a:r>
            <a:r>
              <a:rPr lang="en-GB" dirty="0" err="1"/>
              <a:t>podávání</a:t>
            </a:r>
            <a:r>
              <a:rPr lang="en-GB" dirty="0"/>
              <a:t> </a:t>
            </a:r>
            <a:r>
              <a:rPr lang="en-GB" dirty="0" err="1"/>
              <a:t>cytostatik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radiofarmak</a:t>
            </a:r>
            <a:r>
              <a:rPr lang="en-GB" dirty="0"/>
              <a:t>,</a:t>
            </a:r>
            <a:endParaRPr lang="cs-CZ" dirty="0"/>
          </a:p>
          <a:p>
            <a:r>
              <a:rPr lang="en-GB" dirty="0" err="1"/>
              <a:t>obsahující</a:t>
            </a:r>
            <a:r>
              <a:rPr lang="en-GB" dirty="0"/>
              <a:t> </a:t>
            </a:r>
            <a:r>
              <a:rPr lang="en-GB" dirty="0" err="1"/>
              <a:t>léčivé</a:t>
            </a:r>
            <a:r>
              <a:rPr lang="en-GB" dirty="0"/>
              <a:t> </a:t>
            </a:r>
            <a:r>
              <a:rPr lang="en-GB" dirty="0" err="1"/>
              <a:t>látky</a:t>
            </a:r>
            <a:r>
              <a:rPr lang="en-GB" dirty="0"/>
              <a:t>,</a:t>
            </a:r>
            <a:endParaRPr lang="cs-CZ" dirty="0"/>
          </a:p>
          <a:p>
            <a:r>
              <a:rPr lang="en-GB" dirty="0"/>
              <a:t>k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invazivních</a:t>
            </a:r>
            <a:r>
              <a:rPr lang="en-GB" dirty="0"/>
              <a:t> </a:t>
            </a:r>
            <a:r>
              <a:rPr lang="en-GB" dirty="0" err="1"/>
              <a:t>výkonech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centrálním</a:t>
            </a:r>
            <a:r>
              <a:rPr lang="en-GB" dirty="0"/>
              <a:t> </a:t>
            </a:r>
            <a:r>
              <a:rPr lang="en-GB" dirty="0" err="1"/>
              <a:t>nervovém</a:t>
            </a:r>
            <a:r>
              <a:rPr lang="en-GB" dirty="0"/>
              <a:t> </a:t>
            </a:r>
            <a:r>
              <a:rPr lang="en-GB" dirty="0" err="1"/>
              <a:t>systému</a:t>
            </a:r>
            <a:r>
              <a:rPr lang="en-GB" dirty="0"/>
              <a:t>, </a:t>
            </a:r>
            <a:r>
              <a:rPr lang="en-GB" dirty="0" err="1"/>
              <a:t>prostředky</a:t>
            </a:r>
            <a:r>
              <a:rPr lang="en-GB" dirty="0"/>
              <a:t>, </a:t>
            </a:r>
            <a:r>
              <a:rPr lang="cs-CZ" dirty="0"/>
              <a:t>(s rizikem přenosu CJD)</a:t>
            </a:r>
          </a:p>
          <a:p>
            <a:r>
              <a:rPr lang="en-GB" dirty="0" err="1"/>
              <a:t>implantabilní</a:t>
            </a:r>
            <a:r>
              <a:rPr lang="en-GB" dirty="0"/>
              <a:t> </a:t>
            </a:r>
            <a:r>
              <a:rPr lang="en-GB" dirty="0" err="1"/>
              <a:t>prostředky</a:t>
            </a:r>
            <a:r>
              <a:rPr lang="en-GB" dirty="0"/>
              <a:t>, </a:t>
            </a:r>
            <a:endParaRPr lang="cs-CZ" dirty="0"/>
          </a:p>
          <a:p>
            <a:r>
              <a:rPr lang="en-GB" dirty="0"/>
              <a:t>s </a:t>
            </a:r>
            <a:r>
              <a:rPr lang="en-GB" dirty="0" err="1"/>
              <a:t>bateriemi</a:t>
            </a:r>
            <a:r>
              <a:rPr lang="en-GB" dirty="0"/>
              <a:t>, </a:t>
            </a:r>
            <a:r>
              <a:rPr lang="en-GB" dirty="0" err="1"/>
              <a:t>jež</a:t>
            </a:r>
            <a:r>
              <a:rPr lang="en-GB" dirty="0"/>
              <a:t> </a:t>
            </a:r>
            <a:r>
              <a:rPr lang="en-GB" dirty="0" err="1"/>
              <a:t>nelze</a:t>
            </a:r>
            <a:r>
              <a:rPr lang="en-GB" dirty="0"/>
              <a:t> </a:t>
            </a:r>
            <a:r>
              <a:rPr lang="en-GB" dirty="0" err="1"/>
              <a:t>vyměnit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u </a:t>
            </a:r>
            <a:r>
              <a:rPr lang="en-GB" dirty="0" err="1"/>
              <a:t>nichž</a:t>
            </a:r>
            <a:r>
              <a:rPr lang="en-GB" dirty="0"/>
              <a:t> </a:t>
            </a:r>
            <a:r>
              <a:rPr lang="en-GB" dirty="0" err="1"/>
              <a:t>hrozí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po </a:t>
            </a:r>
            <a:r>
              <a:rPr lang="en-GB" dirty="0" err="1"/>
              <a:t>obnově</a:t>
            </a:r>
            <a:r>
              <a:rPr lang="en-GB" dirty="0"/>
              <a:t> </a:t>
            </a:r>
            <a:r>
              <a:rPr lang="en-GB" dirty="0" err="1"/>
              <a:t>nebudou</a:t>
            </a:r>
            <a:r>
              <a:rPr lang="en-GB" dirty="0"/>
              <a:t> </a:t>
            </a:r>
            <a:r>
              <a:rPr lang="en-GB" dirty="0" err="1"/>
              <a:t>správně</a:t>
            </a:r>
            <a:r>
              <a:rPr lang="en-GB" dirty="0"/>
              <a:t> </a:t>
            </a:r>
            <a:r>
              <a:rPr lang="en-GB" dirty="0" err="1"/>
              <a:t>fungovat</a:t>
            </a:r>
            <a:r>
              <a:rPr lang="en-GB" dirty="0"/>
              <a:t>, </a:t>
            </a:r>
            <a:endParaRPr lang="cs-CZ" dirty="0"/>
          </a:p>
          <a:p>
            <a:r>
              <a:rPr lang="en-GB" dirty="0"/>
              <a:t>s </a:t>
            </a:r>
            <a:r>
              <a:rPr lang="en-GB" dirty="0" err="1"/>
              <a:t>interním</a:t>
            </a:r>
            <a:r>
              <a:rPr lang="en-GB" dirty="0"/>
              <a:t> </a:t>
            </a:r>
            <a:r>
              <a:rPr lang="en-GB" dirty="0" err="1"/>
              <a:t>úložištěm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nezbytným</a:t>
            </a:r>
            <a:r>
              <a:rPr lang="en-GB" dirty="0"/>
              <a:t> pro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prostřed</a:t>
            </a:r>
            <a:r>
              <a:rPr lang="cs-CZ" dirty="0"/>
              <a:t>u,</a:t>
            </a:r>
          </a:p>
          <a:p>
            <a:r>
              <a:rPr lang="en-GB" dirty="0"/>
              <a:t>s </a:t>
            </a:r>
            <a:r>
              <a:rPr lang="en-GB" dirty="0" err="1"/>
              <a:t>řezacími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seškrabávacími</a:t>
            </a:r>
            <a:r>
              <a:rPr lang="en-GB" dirty="0"/>
              <a:t> </a:t>
            </a:r>
            <a:r>
              <a:rPr lang="en-GB" dirty="0" err="1"/>
              <a:t>čepelemi</a:t>
            </a:r>
            <a:r>
              <a:rPr lang="en-GB" dirty="0"/>
              <a:t>, </a:t>
            </a:r>
            <a:r>
              <a:rPr lang="en-GB" dirty="0" err="1"/>
              <a:t>vrtáky</a:t>
            </a:r>
            <a:r>
              <a:rPr lang="cs-CZ" dirty="0"/>
              <a:t> atd.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12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D152DC-AF65-4839-A254-4FADD8261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9CB740-1E72-41D9-AE47-F011D9B2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PRO JEDNO POUŽITÍ = JEDNORÁZOVÝ</a:t>
            </a:r>
            <a:endParaRPr lang="en-GB" dirty="0">
              <a:solidFill>
                <a:srgbClr val="F01928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E8630BD-C157-4034-AA23-B47E36F0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19300"/>
            <a:ext cx="10753200" cy="3812700"/>
          </a:xfrm>
        </p:spPr>
        <p:txBody>
          <a:bodyPr/>
          <a:lstStyle/>
          <a:p>
            <a:r>
              <a:rPr lang="cs-CZ" sz="2400" dirty="0"/>
              <a:t>Definice EU: </a:t>
            </a:r>
          </a:p>
          <a:p>
            <a:pPr marL="72000" indent="0">
              <a:buNone/>
            </a:pPr>
            <a:r>
              <a:rPr lang="cs-CZ" sz="2400" dirty="0"/>
              <a:t>  </a:t>
            </a:r>
            <a:r>
              <a:rPr lang="cs-CZ" sz="2400" dirty="0">
                <a:solidFill>
                  <a:srgbClr val="F01928"/>
                </a:solidFill>
              </a:rPr>
              <a:t>P</a:t>
            </a:r>
            <a:r>
              <a:rPr lang="en-GB" sz="2400" dirty="0" err="1">
                <a:solidFill>
                  <a:srgbClr val="F01928"/>
                </a:solidFill>
              </a:rPr>
              <a:t>rostředek</a:t>
            </a:r>
            <a:r>
              <a:rPr lang="en-GB" sz="2400" dirty="0">
                <a:solidFill>
                  <a:srgbClr val="F01928"/>
                </a:solidFill>
              </a:rPr>
              <a:t>, </a:t>
            </a:r>
            <a:r>
              <a:rPr lang="en-GB" sz="2400" dirty="0" err="1">
                <a:solidFill>
                  <a:srgbClr val="F01928"/>
                </a:solidFill>
              </a:rPr>
              <a:t>který</a:t>
            </a:r>
            <a:r>
              <a:rPr lang="en-GB" sz="2400" dirty="0">
                <a:solidFill>
                  <a:srgbClr val="F01928"/>
                </a:solidFill>
              </a:rPr>
              <a:t> je </a:t>
            </a:r>
            <a:r>
              <a:rPr lang="en-GB" sz="2400" dirty="0" err="1">
                <a:solidFill>
                  <a:srgbClr val="F01928"/>
                </a:solidFill>
              </a:rPr>
              <a:t>určený</a:t>
            </a:r>
            <a:r>
              <a:rPr lang="en-GB" sz="2400" dirty="0">
                <a:solidFill>
                  <a:srgbClr val="F01928"/>
                </a:solidFill>
              </a:rPr>
              <a:t> k </a:t>
            </a:r>
            <a:r>
              <a:rPr lang="en-GB" sz="2400" dirty="0" err="1">
                <a:solidFill>
                  <a:srgbClr val="F01928"/>
                </a:solidFill>
              </a:rPr>
              <a:t>použití</a:t>
            </a:r>
            <a:r>
              <a:rPr lang="en-GB" sz="2400" dirty="0">
                <a:solidFill>
                  <a:srgbClr val="F01928"/>
                </a:solidFill>
              </a:rPr>
              <a:t> u </a:t>
            </a:r>
            <a:r>
              <a:rPr lang="en-GB" sz="2400" dirty="0" err="1">
                <a:solidFill>
                  <a:srgbClr val="F01928"/>
                </a:solidFill>
              </a:rPr>
              <a:t>jednoho</a:t>
            </a:r>
            <a:r>
              <a:rPr lang="en-GB" sz="2400" dirty="0">
                <a:solidFill>
                  <a:srgbClr val="F01928"/>
                </a:solidFill>
              </a:rPr>
              <a:t> </a:t>
            </a:r>
            <a:r>
              <a:rPr lang="en-GB" sz="2400" dirty="0" err="1">
                <a:solidFill>
                  <a:srgbClr val="F01928"/>
                </a:solidFill>
              </a:rPr>
              <a:t>jednotlivce</a:t>
            </a:r>
            <a:r>
              <a:rPr lang="en-GB" sz="2400" dirty="0">
                <a:solidFill>
                  <a:srgbClr val="F01928"/>
                </a:solidFill>
              </a:rPr>
              <a:t> </a:t>
            </a:r>
            <a:r>
              <a:rPr lang="en-GB" sz="2400" dirty="0" err="1">
                <a:solidFill>
                  <a:srgbClr val="F01928"/>
                </a:solidFill>
              </a:rPr>
              <a:t>během</a:t>
            </a:r>
            <a:r>
              <a:rPr lang="en-GB" sz="2400" dirty="0">
                <a:solidFill>
                  <a:srgbClr val="F01928"/>
                </a:solidFill>
              </a:rPr>
              <a:t> </a:t>
            </a:r>
            <a:r>
              <a:rPr lang="en-GB" sz="2400" dirty="0" err="1">
                <a:solidFill>
                  <a:srgbClr val="F01928"/>
                </a:solidFill>
              </a:rPr>
              <a:t>jediného</a:t>
            </a:r>
            <a:endParaRPr lang="cs-CZ" sz="2400" dirty="0">
              <a:solidFill>
                <a:srgbClr val="F01928"/>
              </a:solidFill>
            </a:endParaRPr>
          </a:p>
          <a:p>
            <a:pPr marL="72000" indent="0">
              <a:buNone/>
            </a:pPr>
            <a:r>
              <a:rPr lang="cs-CZ" sz="2400" dirty="0">
                <a:solidFill>
                  <a:srgbClr val="F01928"/>
                </a:solidFill>
              </a:rPr>
              <a:t> </a:t>
            </a:r>
            <a:r>
              <a:rPr lang="en-GB" sz="2400" dirty="0">
                <a:solidFill>
                  <a:srgbClr val="F01928"/>
                </a:solidFill>
              </a:rPr>
              <a:t> </a:t>
            </a:r>
            <a:r>
              <a:rPr lang="en-GB" sz="2400" dirty="0" err="1">
                <a:solidFill>
                  <a:srgbClr val="F01928"/>
                </a:solidFill>
              </a:rPr>
              <a:t>postupu</a:t>
            </a:r>
            <a:r>
              <a:rPr lang="cs-CZ" sz="2400" dirty="0"/>
              <a:t> </a:t>
            </a:r>
            <a:r>
              <a:rPr lang="cs-CZ" sz="1400" dirty="0"/>
              <a:t>(</a:t>
            </a:r>
            <a:r>
              <a:rPr lang="cs-CZ" sz="1100" dirty="0"/>
              <a:t>Zdroj: NAŘÍZENÍ EVROPSKÉHO PARLAMENTU A RADY (EU) 2017/745 )</a:t>
            </a:r>
          </a:p>
          <a:p>
            <a:r>
              <a:rPr lang="cs-CZ" sz="2400" dirty="0"/>
              <a:t>Americká FDA dodává: </a:t>
            </a:r>
            <a:r>
              <a:rPr lang="cs-CZ" sz="2400" i="1" dirty="0"/>
              <a:t>„</a:t>
            </a:r>
            <a:r>
              <a:rPr lang="en-GB" sz="2400" i="1" dirty="0"/>
              <a:t>It is not intended to be reprocessed (cleaned, disinfected/sterilized) and used on another patient.</a:t>
            </a:r>
            <a:r>
              <a:rPr lang="cs-CZ" sz="2400" i="1" dirty="0"/>
              <a:t>“ </a:t>
            </a:r>
            <a:r>
              <a:rPr lang="cs-CZ" sz="2400" dirty="0"/>
              <a:t>(Není určen k opětovnému zpracování (čištění, dezinfekci/sterilizaci) a použití u jiného pacienta.</a:t>
            </a:r>
          </a:p>
          <a:p>
            <a:endParaRPr lang="cs-CZ" sz="2000" i="1" dirty="0"/>
          </a:p>
        </p:txBody>
      </p:sp>
      <p:pic>
        <p:nvPicPr>
          <p:cNvPr id="5122" name="Picture 2" descr="Symbol Glossary | ASP IFU">
            <a:extLst>
              <a:ext uri="{FF2B5EF4-FFF2-40B4-BE49-F238E27FC236}">
                <a16:creationId xmlns:a16="http://schemas.microsoft.com/office/drawing/2014/main" id="{F9C1F517-5632-4CF9-8D12-3F30F80A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5118044"/>
            <a:ext cx="971549" cy="10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1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A94629-A6FF-43F4-8203-948B83268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F61D5D-3C15-4062-A37E-A0CB9141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MOŽNÉ ASPOŇ SPECIFICKY OŠETŘIT REPASOVÁNÍ JZP: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AC8EC2D-A185-4BA1-B0E3-90173FEE9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7380"/>
            <a:ext cx="10753200" cy="3934620"/>
          </a:xfrm>
        </p:spPr>
        <p:txBody>
          <a:bodyPr/>
          <a:lstStyle/>
          <a:p>
            <a:r>
              <a:rPr lang="en-GB" dirty="0" err="1"/>
              <a:t>Pokud</a:t>
            </a:r>
            <a:r>
              <a:rPr lang="en-GB" dirty="0"/>
              <a:t> </a:t>
            </a:r>
            <a:r>
              <a:rPr lang="en-GB" dirty="0" err="1"/>
              <a:t>doba</a:t>
            </a:r>
            <a:r>
              <a:rPr lang="en-GB" dirty="0"/>
              <a:t> </a:t>
            </a:r>
            <a:r>
              <a:rPr lang="en-GB" dirty="0" err="1"/>
              <a:t>použitelnosti</a:t>
            </a:r>
            <a:r>
              <a:rPr lang="en-GB" dirty="0"/>
              <a:t> </a:t>
            </a:r>
            <a:r>
              <a:rPr lang="cs-CZ" dirty="0"/>
              <a:t>ZP</a:t>
            </a:r>
            <a:r>
              <a:rPr lang="en-GB" dirty="0"/>
              <a:t> </a:t>
            </a:r>
            <a:r>
              <a:rPr lang="en-GB" dirty="0" err="1"/>
              <a:t>vypršela</a:t>
            </a:r>
            <a:r>
              <a:rPr lang="en-GB" dirty="0"/>
              <a:t> a p</a:t>
            </a:r>
            <a:r>
              <a:rPr lang="cs-CZ" dirty="0" err="1"/>
              <a:t>rostředek</a:t>
            </a:r>
            <a:r>
              <a:rPr lang="en-GB" dirty="0"/>
              <a:t> </a:t>
            </a:r>
            <a:r>
              <a:rPr lang="en-GB" dirty="0" err="1"/>
              <a:t>nebyl</a:t>
            </a:r>
            <a:r>
              <a:rPr lang="en-GB" dirty="0"/>
              <a:t> </a:t>
            </a:r>
            <a:r>
              <a:rPr lang="en-GB" dirty="0" err="1"/>
              <a:t>nikdy</a:t>
            </a:r>
            <a:r>
              <a:rPr lang="en-GB" dirty="0"/>
              <a:t> </a:t>
            </a:r>
            <a:r>
              <a:rPr lang="en-GB" dirty="0" err="1"/>
              <a:t>použit</a:t>
            </a:r>
            <a:r>
              <a:rPr lang="en-GB" dirty="0"/>
              <a:t> u </a:t>
            </a:r>
            <a:r>
              <a:rPr lang="en-GB" dirty="0" err="1"/>
              <a:t>pacienta</a:t>
            </a:r>
            <a:r>
              <a:rPr lang="cs-CZ" dirty="0"/>
              <a:t>,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Pokud</a:t>
            </a:r>
            <a:r>
              <a:rPr lang="en-GB" dirty="0"/>
              <a:t> </a:t>
            </a:r>
            <a:r>
              <a:rPr lang="cs-CZ" dirty="0"/>
              <a:t>ZP</a:t>
            </a:r>
            <a:r>
              <a:rPr lang="en-GB" dirty="0"/>
              <a:t> </a:t>
            </a:r>
            <a:r>
              <a:rPr lang="en-GB" dirty="0" err="1"/>
              <a:t>nebyl</a:t>
            </a:r>
            <a:r>
              <a:rPr lang="en-GB" dirty="0"/>
              <a:t> u </a:t>
            </a:r>
            <a:r>
              <a:rPr lang="en-GB" dirty="0" err="1"/>
              <a:t>pacienta</a:t>
            </a:r>
            <a:r>
              <a:rPr lang="en-GB" dirty="0"/>
              <a:t> </a:t>
            </a:r>
            <a:r>
              <a:rPr lang="en-GB" dirty="0" err="1"/>
              <a:t>použit</a:t>
            </a:r>
            <a:r>
              <a:rPr lang="en-GB" dirty="0"/>
              <a:t>, </a:t>
            </a:r>
            <a:r>
              <a:rPr lang="en-GB" dirty="0" err="1"/>
              <a:t>přestože</a:t>
            </a:r>
            <a:r>
              <a:rPr lang="en-GB" dirty="0"/>
              <a:t> </a:t>
            </a:r>
            <a:r>
              <a:rPr lang="en-GB" dirty="0" err="1"/>
              <a:t>bylo</a:t>
            </a:r>
            <a:r>
              <a:rPr lang="en-GB" dirty="0"/>
              <a:t> </a:t>
            </a:r>
            <a:r>
              <a:rPr lang="en-GB" dirty="0" err="1"/>
              <a:t>balení</a:t>
            </a:r>
            <a:r>
              <a:rPr lang="en-GB" dirty="0"/>
              <a:t> </a:t>
            </a:r>
            <a:r>
              <a:rPr lang="en-GB" dirty="0" err="1"/>
              <a:t>otevřeno</a:t>
            </a:r>
            <a:r>
              <a:rPr lang="en-GB" dirty="0"/>
              <a:t> (</a:t>
            </a:r>
            <a:r>
              <a:rPr lang="en-GB" dirty="0" err="1"/>
              <a:t>např</a:t>
            </a:r>
            <a:r>
              <a:rPr lang="en-GB" dirty="0"/>
              <a:t>. </a:t>
            </a:r>
            <a:r>
              <a:rPr lang="en-GB" dirty="0" err="1"/>
              <a:t>zrušený</a:t>
            </a:r>
            <a:r>
              <a:rPr lang="en-GB" dirty="0"/>
              <a:t> </a:t>
            </a:r>
            <a:r>
              <a:rPr lang="en-GB" dirty="0" err="1"/>
              <a:t>zákrok</a:t>
            </a:r>
            <a:r>
              <a:rPr lang="en-GB" dirty="0"/>
              <a:t>), </a:t>
            </a:r>
            <a:r>
              <a:rPr lang="en-GB" dirty="0" err="1"/>
              <a:t>nebo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Pokud</a:t>
            </a:r>
            <a:r>
              <a:rPr lang="en-GB" dirty="0"/>
              <a:t> se </a:t>
            </a:r>
            <a:r>
              <a:rPr lang="en-GB" dirty="0" err="1"/>
              <a:t>přípravek</a:t>
            </a:r>
            <a:r>
              <a:rPr lang="en-GB" dirty="0"/>
              <a:t> </a:t>
            </a:r>
            <a:r>
              <a:rPr lang="en-GB" dirty="0" err="1"/>
              <a:t>nacházel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sterilním</a:t>
            </a:r>
            <a:r>
              <a:rPr lang="en-GB" dirty="0"/>
              <a:t> </a:t>
            </a:r>
            <a:r>
              <a:rPr lang="en-GB" dirty="0" err="1"/>
              <a:t>poli</a:t>
            </a:r>
            <a:r>
              <a:rPr lang="en-GB" dirty="0"/>
              <a:t>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chirurgického</a:t>
            </a:r>
            <a:r>
              <a:rPr lang="en-GB" dirty="0"/>
              <a:t> </a:t>
            </a:r>
            <a:r>
              <a:rPr lang="en-GB" dirty="0" err="1"/>
              <a:t>zákroku</a:t>
            </a:r>
            <a:r>
              <a:rPr lang="en-GB" dirty="0"/>
              <a:t>, ale </a:t>
            </a:r>
            <a:r>
              <a:rPr lang="en-GB" dirty="0" err="1"/>
              <a:t>nebyl</a:t>
            </a:r>
            <a:r>
              <a:rPr lang="en-GB" dirty="0"/>
              <a:t> </a:t>
            </a:r>
            <a:r>
              <a:rPr lang="en-GB" dirty="0" err="1"/>
              <a:t>použit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pacientovi</a:t>
            </a:r>
            <a:endParaRPr lang="en-GB" dirty="0"/>
          </a:p>
          <a:p>
            <a:endParaRPr lang="en-GB" dirty="0"/>
          </a:p>
        </p:txBody>
      </p:sp>
      <p:pic>
        <p:nvPicPr>
          <p:cNvPr id="7" name="Grafický objekt 6" descr="Otazník">
            <a:extLst>
              <a:ext uri="{FF2B5EF4-FFF2-40B4-BE49-F238E27FC236}">
                <a16:creationId xmlns:a16="http://schemas.microsoft.com/office/drawing/2014/main" id="{C5BC6892-521A-4493-8FBA-559E6F19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1210" y="3864690"/>
            <a:ext cx="1786890" cy="17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B11717-66D0-40CA-BBAF-F4CC77C3DC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CFF77D-A867-4171-B96B-7629C764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- OTÁZKY NA TĚLO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358E863-C865-4120-8026-73774204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4313"/>
            <a:ext cx="10753200" cy="4139998"/>
          </a:xfrm>
        </p:spPr>
        <p:txBody>
          <a:bodyPr/>
          <a:lstStyle/>
          <a:p>
            <a:r>
              <a:rPr lang="cs-CZ" dirty="0"/>
              <a:t>Nebylo by lepší, místo řešení spousty dilemat s obnovou jednorázových pomůcek, přehodnotit použitelnost ZP a stanovit postup případné obnovy?</a:t>
            </a:r>
          </a:p>
          <a:p>
            <a:r>
              <a:rPr lang="cs-CZ" dirty="0"/>
              <a:t>Můžeme to chtít např. po výrobcích ZP?</a:t>
            </a:r>
          </a:p>
          <a:p>
            <a:r>
              <a:rPr lang="cs-CZ" dirty="0"/>
              <a:t>Můžeme podpořit, aby ZP byly</a:t>
            </a:r>
            <a:r>
              <a:rPr lang="en-GB" dirty="0"/>
              <a:t> </a:t>
            </a:r>
            <a:r>
              <a:rPr lang="en-GB" dirty="0" err="1"/>
              <a:t>navr</a:t>
            </a:r>
            <a:r>
              <a:rPr lang="cs-CZ" dirty="0" err="1"/>
              <a:t>hovány</a:t>
            </a:r>
            <a:r>
              <a:rPr lang="en-GB" dirty="0"/>
              <a:t> </a:t>
            </a:r>
            <a:r>
              <a:rPr lang="en-GB" dirty="0" err="1"/>
              <a:t>tak</a:t>
            </a:r>
            <a:r>
              <a:rPr lang="en-GB" dirty="0"/>
              <a:t>, aby se </a:t>
            </a:r>
            <a:r>
              <a:rPr lang="en-GB" dirty="0" err="1"/>
              <a:t>daly</a:t>
            </a:r>
            <a:r>
              <a:rPr lang="en-GB" dirty="0"/>
              <a:t> </a:t>
            </a:r>
            <a:r>
              <a:rPr lang="en-GB" dirty="0" err="1"/>
              <a:t>používat</a:t>
            </a:r>
            <a:r>
              <a:rPr lang="en-GB" dirty="0"/>
              <a:t> </a:t>
            </a:r>
            <a:r>
              <a:rPr lang="en-GB" dirty="0" err="1"/>
              <a:t>opakovaně</a:t>
            </a:r>
            <a:r>
              <a:rPr lang="en-GB" dirty="0"/>
              <a:t> a </a:t>
            </a:r>
            <a:r>
              <a:rPr lang="en-GB" dirty="0" err="1"/>
              <a:t>stále</a:t>
            </a:r>
            <a:r>
              <a:rPr lang="en-GB" dirty="0"/>
              <a:t> </a:t>
            </a:r>
            <a:r>
              <a:rPr lang="en-GB" dirty="0" err="1"/>
              <a:t>splňovaly</a:t>
            </a:r>
            <a:r>
              <a:rPr lang="en-GB" dirty="0"/>
              <a:t> </a:t>
            </a:r>
            <a:r>
              <a:rPr lang="en-GB" dirty="0" err="1"/>
              <a:t>potřeby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?</a:t>
            </a:r>
            <a:r>
              <a:rPr lang="cs-CZ" dirty="0"/>
              <a:t> Např. více investovat do výzkumu tímto směrem?</a:t>
            </a:r>
          </a:p>
          <a:p>
            <a:r>
              <a:rPr lang="cs-CZ" dirty="0"/>
              <a:t>A nebo budeme dělat, že se nic takového neděje </a:t>
            </a:r>
          </a:p>
          <a:p>
            <a:pPr marL="72000" indent="0">
              <a:buNone/>
            </a:pPr>
            <a:r>
              <a:rPr lang="cs-CZ" dirty="0"/>
              <a:t>  a že to nemá žádný smysl?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F8A291-8F30-4BA7-B25E-A2461A8EF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7" y="4372626"/>
            <a:ext cx="2229326" cy="16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DBD34CB-6C40-4A3F-A2E3-716729E7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5903" y="3762661"/>
            <a:ext cx="1736788" cy="1729869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5690D35-D334-47F7-8B66-9874E5717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E6C961-3B4A-476B-8C1D-F0F266C1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ASI SE NECHCEME VRACET…...</a:t>
            </a:r>
            <a:endParaRPr lang="en-GB" dirty="0">
              <a:solidFill>
                <a:srgbClr val="F01928"/>
              </a:solidFill>
            </a:endParaRPr>
          </a:p>
        </p:txBody>
      </p:sp>
      <p:pic>
        <p:nvPicPr>
          <p:cNvPr id="1028" name="Picture 4" descr="retro stříkačka a lékařský chirurgický nástroj na dřevěném stole. vintage styl. - očkování historie - stock snímky, obrázky a fotky">
            <a:extLst>
              <a:ext uri="{FF2B5EF4-FFF2-40B4-BE49-F238E27FC236}">
                <a16:creationId xmlns:a16="http://schemas.microsoft.com/office/drawing/2014/main" id="{1F763EDE-2B41-4D8B-B160-8EF3307F1A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5" y="1834770"/>
            <a:ext cx="2318130" cy="15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98DE15-AB96-40DE-BDBD-AE0C57400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509" y="1834770"/>
            <a:ext cx="2318130" cy="15454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0C3AFB-C6B8-477F-BDE6-185ABADA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522" y="1834770"/>
            <a:ext cx="2318130" cy="15454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6074DE-B723-4E29-BEA7-D3D6FE460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522" y="3985090"/>
            <a:ext cx="2318130" cy="15480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71D14C8-EDA1-40DA-A4E8-E157BCF1D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91" y="3987736"/>
            <a:ext cx="2097927" cy="154542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53FBCDB-AB0E-4E44-87A8-BF29A656A071}"/>
              </a:ext>
            </a:extLst>
          </p:cNvPr>
          <p:cNvSpPr txBox="1"/>
          <p:nvPr/>
        </p:nvSpPr>
        <p:spPr>
          <a:xfrm>
            <a:off x="8859109" y="1738655"/>
            <a:ext cx="2208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01928"/>
                </a:solidFill>
                <a:latin typeface="+mn-lt"/>
              </a:rPr>
              <a:t>ALE MUSÍ TAM JÍT OPRAVDU VŠE?</a:t>
            </a:r>
            <a:endParaRPr lang="en-GB" sz="2800" b="1" dirty="0" err="1">
              <a:latin typeface="+mn-lt"/>
            </a:endParaRPr>
          </a:p>
        </p:txBody>
      </p:sp>
      <p:pic>
        <p:nvPicPr>
          <p:cNvPr id="1026" name="Picture 2" descr="Odpad z nemocnic zahlcuje spalovny, země objevuje 800 nových hrdinů boje s  pandemií - Peak.cz">
            <a:extLst>
              <a:ext uri="{FF2B5EF4-FFF2-40B4-BE49-F238E27FC236}">
                <a16:creationId xmlns:a16="http://schemas.microsoft.com/office/drawing/2014/main" id="{5F123A8E-B57F-466F-810A-662616EC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67" y="3890728"/>
            <a:ext cx="2608401" cy="17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B14642-3C52-4DA8-9AC1-D618185D9D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3F3E9E-45F1-4DEE-B73A-4BC6DE8A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D0CFCE7-D8C2-4AA6-BB8D-A679735CD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v </a:t>
            </a:r>
            <a:r>
              <a:rPr lang="en-GB" dirty="0" err="1"/>
              <a:t>tomto</a:t>
            </a:r>
            <a:r>
              <a:rPr lang="en-GB" dirty="0"/>
              <a:t> </a:t>
            </a:r>
            <a:r>
              <a:rPr lang="en-GB" dirty="0" err="1"/>
              <a:t>místě</a:t>
            </a:r>
            <a:r>
              <a:rPr lang="en-GB" dirty="0"/>
              <a:t> </a:t>
            </a:r>
            <a:r>
              <a:rPr lang="en-GB" dirty="0" err="1"/>
              <a:t>upozornil</a:t>
            </a:r>
            <a:r>
              <a:rPr lang="en-GB" dirty="0"/>
              <a:t> </a:t>
            </a:r>
            <a:r>
              <a:rPr lang="en-GB" dirty="0" err="1"/>
              <a:t>Jára</a:t>
            </a:r>
            <a:r>
              <a:rPr lang="en-GB" dirty="0"/>
              <a:t> </a:t>
            </a:r>
            <a:r>
              <a:rPr lang="en-GB" dirty="0" err="1"/>
              <a:t>Cimrman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zajímavý</a:t>
            </a:r>
            <a:r>
              <a:rPr lang="en-GB" dirty="0"/>
              <a:t> </a:t>
            </a:r>
            <a:r>
              <a:rPr lang="en-GB" dirty="0" err="1"/>
              <a:t>důsledek</a:t>
            </a:r>
            <a:r>
              <a:rPr lang="en-GB" dirty="0"/>
              <a:t> </a:t>
            </a:r>
            <a:r>
              <a:rPr lang="en-GB" dirty="0" err="1"/>
              <a:t>své</a:t>
            </a:r>
            <a:r>
              <a:rPr lang="en-GB" dirty="0"/>
              <a:t> </a:t>
            </a:r>
            <a:r>
              <a:rPr lang="en-GB" dirty="0" err="1"/>
              <a:t>filosofie</a:t>
            </a:r>
            <a:r>
              <a:rPr lang="en-GB" dirty="0"/>
              <a:t>. </a:t>
            </a:r>
            <a:r>
              <a:rPr lang="en-GB" dirty="0" err="1"/>
              <a:t>Dochází</a:t>
            </a:r>
            <a:r>
              <a:rPr lang="en-GB" dirty="0"/>
              <a:t> </a:t>
            </a:r>
            <a:r>
              <a:rPr lang="en-GB" dirty="0" err="1"/>
              <a:t>tu</a:t>
            </a:r>
            <a:r>
              <a:rPr lang="en-GB" dirty="0"/>
              <a:t> k </a:t>
            </a:r>
            <a:r>
              <a:rPr lang="en-GB" dirty="0" err="1"/>
              <a:t>logickému</a:t>
            </a:r>
            <a:r>
              <a:rPr lang="en-GB" dirty="0"/>
              <a:t> </a:t>
            </a:r>
            <a:r>
              <a:rPr lang="en-GB" dirty="0" err="1"/>
              <a:t>sporu</a:t>
            </a:r>
            <a:r>
              <a:rPr lang="en-GB" dirty="0"/>
              <a:t>. </a:t>
            </a:r>
            <a:r>
              <a:rPr lang="en-GB" dirty="0" err="1"/>
              <a:t>Tvrdí</a:t>
            </a:r>
            <a:r>
              <a:rPr lang="en-GB" dirty="0"/>
              <a:t>-li </a:t>
            </a:r>
            <a:r>
              <a:rPr lang="en-GB" dirty="0" err="1"/>
              <a:t>totiž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existuje</a:t>
            </a:r>
            <a:r>
              <a:rPr lang="en-GB" dirty="0"/>
              <a:t> </a:t>
            </a:r>
            <a:r>
              <a:rPr lang="en-GB" dirty="0" err="1"/>
              <a:t>pouze</a:t>
            </a:r>
            <a:r>
              <a:rPr lang="en-GB" dirty="0"/>
              <a:t> </a:t>
            </a:r>
            <a:r>
              <a:rPr lang="en-GB" dirty="0" err="1"/>
              <a:t>okolní</a:t>
            </a:r>
            <a:r>
              <a:rPr lang="en-GB" dirty="0"/>
              <a:t> </a:t>
            </a:r>
            <a:r>
              <a:rPr lang="en-GB" dirty="0" err="1"/>
              <a:t>svět</a:t>
            </a:r>
            <a:r>
              <a:rPr lang="en-GB" dirty="0"/>
              <a:t> a </a:t>
            </a:r>
            <a:r>
              <a:rPr lang="en-GB" dirty="0" err="1"/>
              <a:t>neexistuje</a:t>
            </a:r>
            <a:r>
              <a:rPr lang="en-GB" dirty="0"/>
              <a:t> on, </a:t>
            </a:r>
            <a:r>
              <a:rPr lang="en-GB" dirty="0" err="1"/>
              <a:t>platí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vnějším</a:t>
            </a:r>
            <a:r>
              <a:rPr lang="en-GB" dirty="0"/>
              <a:t> </a:t>
            </a:r>
            <a:r>
              <a:rPr lang="en-GB" dirty="0" err="1"/>
              <a:t>světě</a:t>
            </a:r>
            <a:r>
              <a:rPr lang="en-GB" dirty="0"/>
              <a:t> - a </a:t>
            </a:r>
            <a:r>
              <a:rPr lang="en-GB" dirty="0" err="1"/>
              <a:t>tedy</a:t>
            </a:r>
            <a:r>
              <a:rPr lang="en-GB" dirty="0"/>
              <a:t> </a:t>
            </a:r>
            <a:r>
              <a:rPr lang="en-GB" dirty="0" err="1"/>
              <a:t>objektivně</a:t>
            </a:r>
            <a:r>
              <a:rPr lang="en-GB" dirty="0"/>
              <a:t> - </a:t>
            </a:r>
            <a:r>
              <a:rPr lang="en-GB" dirty="0" err="1"/>
              <a:t>myšlenka</a:t>
            </a:r>
            <a:r>
              <a:rPr lang="en-GB" dirty="0"/>
              <a:t> </a:t>
            </a:r>
            <a:r>
              <a:rPr lang="en-GB" dirty="0" err="1"/>
              <a:t>zrcadlově</a:t>
            </a:r>
            <a:r>
              <a:rPr lang="en-GB" dirty="0"/>
              <a:t> </a:t>
            </a:r>
            <a:r>
              <a:rPr lang="en-GB" dirty="0" err="1"/>
              <a:t>obrácená</a:t>
            </a:r>
            <a:r>
              <a:rPr lang="en-GB" dirty="0"/>
              <a:t>: </a:t>
            </a:r>
            <a:r>
              <a:rPr lang="en-GB" dirty="0" err="1"/>
              <a:t>existuje</a:t>
            </a:r>
            <a:r>
              <a:rPr lang="en-GB" dirty="0"/>
              <a:t> </a:t>
            </a:r>
            <a:r>
              <a:rPr lang="en-GB" dirty="0" err="1"/>
              <a:t>pouze</a:t>
            </a:r>
            <a:r>
              <a:rPr lang="en-GB" dirty="0"/>
              <a:t> on a </a:t>
            </a:r>
            <a:r>
              <a:rPr lang="en-GB" dirty="0" err="1"/>
              <a:t>neexistuje</a:t>
            </a:r>
            <a:r>
              <a:rPr lang="en-GB" dirty="0"/>
              <a:t> </a:t>
            </a:r>
            <a:r>
              <a:rPr lang="en-GB" dirty="0" err="1"/>
              <a:t>okolní</a:t>
            </a:r>
            <a:r>
              <a:rPr lang="en-GB" dirty="0"/>
              <a:t> </a:t>
            </a:r>
            <a:r>
              <a:rPr lang="en-GB" dirty="0" err="1"/>
              <a:t>svět</a:t>
            </a:r>
            <a:r>
              <a:rPr lang="en-GB" dirty="0"/>
              <a:t>. </a:t>
            </a:r>
            <a:r>
              <a:rPr lang="en-GB" dirty="0" err="1"/>
              <a:t>Tedy</a:t>
            </a:r>
            <a:r>
              <a:rPr lang="en-GB" dirty="0"/>
              <a:t> - </a:t>
            </a:r>
            <a:r>
              <a:rPr lang="en-GB" dirty="0" err="1"/>
              <a:t>filosofie</a:t>
            </a:r>
            <a:r>
              <a:rPr lang="en-GB" dirty="0"/>
              <a:t> </a:t>
            </a:r>
            <a:r>
              <a:rPr lang="en-GB" dirty="0" err="1"/>
              <a:t>solipsismu</a:t>
            </a:r>
            <a:r>
              <a:rPr lang="en-GB" dirty="0"/>
              <a:t>. </a:t>
            </a:r>
            <a:r>
              <a:rPr lang="en-GB" dirty="0">
                <a:solidFill>
                  <a:srgbClr val="FF0000"/>
                </a:solidFill>
              </a:rPr>
              <a:t>AUTOR VLASTNĚ ZASTÁVÁ STANOVISKO, KTERÉ ZÁROVEŇ VYVRACÍ. </a:t>
            </a:r>
            <a:r>
              <a:rPr lang="cs-CZ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56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F161DC-02A7-4F16-98DF-4A1B0D293B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F71685-8A23-483F-AB42-D05BEA1A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z="3600" dirty="0"/>
              <a:t>JEDNORÁZOVÉ POMŮCKY VE ZDRAVOTNICTVÍ </a:t>
            </a:r>
            <a:r>
              <a:rPr lang="cs-CZ" dirty="0">
                <a:solidFill>
                  <a:srgbClr val="F01928"/>
                </a:solidFill>
              </a:rPr>
              <a:t>KDY A PROČ TO ZAČALO?</a:t>
            </a:r>
            <a:endParaRPr lang="en-GB" dirty="0">
              <a:solidFill>
                <a:srgbClr val="F01928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E6EEC5-35EE-4496-830B-1C4A5BC47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D83A92-5C16-448D-B79A-26DF9762D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1553901"/>
              </p:ext>
            </p:extLst>
          </p:nvPr>
        </p:nvGraphicFramePr>
        <p:xfrm>
          <a:off x="2171700" y="1171576"/>
          <a:ext cx="8191500" cy="494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CFB86FC5-3AAF-425C-AF0C-51AB8E030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934" y="3743802"/>
            <a:ext cx="1524132" cy="15241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B493B9-6B35-4CC7-B904-0A4C7F69B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174" y="1680160"/>
            <a:ext cx="15241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3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kona recyklační linky. symboly odpadového hospodářství, ekologická koncepce, recyklační nádoby. koncepce udržitelného životního stylu. ikona vektorové čáry pro firmy - reprocessing  stock ilustrace">
            <a:extLst>
              <a:ext uri="{FF2B5EF4-FFF2-40B4-BE49-F238E27FC236}">
                <a16:creationId xmlns:a16="http://schemas.microsoft.com/office/drawing/2014/main" id="{086C689A-EF9D-473F-A55C-81B1128DD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5" y="1484313"/>
            <a:ext cx="4175810" cy="41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EEB997-74B0-4C03-B340-10E32517F2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473BB4-36FA-4215-9D9D-DE450FE5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NEŠLO BY TO ZNOVU POUŽÍT?</a:t>
            </a:r>
            <a:endParaRPr lang="en-GB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1B61FC4-CBCA-4CDA-8EF2-800BADED8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765520"/>
            <a:ext cx="10753200" cy="3346672"/>
          </a:xfrm>
        </p:spPr>
        <p:txBody>
          <a:bodyPr/>
          <a:lstStyle/>
          <a:p>
            <a:endParaRPr lang="en-GB" dirty="0">
              <a:solidFill>
                <a:srgbClr val="F01928"/>
              </a:solidFill>
            </a:endParaRPr>
          </a:p>
          <a:p>
            <a:endParaRPr lang="en-GB" dirty="0">
              <a:solidFill>
                <a:srgbClr val="F01928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30B0A0-88AD-4340-925A-1040504AC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2500655"/>
            <a:ext cx="4762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096D86-556C-4376-A86C-8F88D310D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87148-716B-4C8D-B38B-19EEF874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2000" lvl="0">
              <a:lnSpc>
                <a:spcPts val="3600"/>
              </a:lnSpc>
              <a:spcBef>
                <a:spcPts val="0"/>
              </a:spcBef>
              <a:buClr>
                <a:srgbClr val="0000DC"/>
              </a:buClr>
              <a:buSzPct val="100000"/>
            </a:pP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REPASOVÁNÍ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REPROCESSING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RESTERLIZACE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OBNOVA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PŘEPRACOVÁNÍ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REPASOVÁNÍ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REPROCESSING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RESTERLIZACE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OBNOVA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PŘEPRACOVÁNÍ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REPASOVÁNÍ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REPROCESSING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RESTERLIZACE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OBNOVA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</a:t>
            </a:r>
            <a: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  <a:t>PŘEPRACOVÁNÍ</a:t>
            </a:r>
            <a:r>
              <a:rPr lang="cs-CZ" sz="2800" b="0" dirty="0">
                <a:solidFill>
                  <a:srgbClr val="F01928"/>
                </a:solidFill>
                <a:ea typeface="+mn-ea"/>
                <a:cs typeface="+mn-cs"/>
              </a:rPr>
              <a:t>/REPASOVÁNÍ/REPROCESSING/RESTERLIZACE/OBNOVA/PŘEPRACOVÁNÍ/REPASOVÁNÍ/REPROCESSING/RESTERLIZACE/OBNOVA/PŘEPRACOVÁNÍ/REPASOVÁNÍ/REPROCESSING/RESTERLIZACE/OBNOV</a:t>
            </a:r>
            <a:br>
              <a:rPr lang="en-GB" sz="2800" b="0" dirty="0">
                <a:solidFill>
                  <a:srgbClr val="F01928"/>
                </a:solidFill>
                <a:ea typeface="+mn-ea"/>
                <a:cs typeface="+mn-cs"/>
              </a:rPr>
            </a:br>
            <a:br>
              <a:rPr lang="cs-CZ" dirty="0"/>
            </a:br>
            <a:br>
              <a:rPr lang="cs-CZ" sz="2800" dirty="0"/>
            </a:br>
            <a:br>
              <a:rPr lang="cs-CZ" dirty="0"/>
            </a:br>
            <a:endParaRPr lang="en-GB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EECAC5C-2213-46B4-9FC4-8289677AA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70" y="4140590"/>
            <a:ext cx="2797334" cy="271741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4105D16-31D6-4CC1-ABCE-76B8E42AFAA8}"/>
              </a:ext>
            </a:extLst>
          </p:cNvPr>
          <p:cNvSpPr txBox="1"/>
          <p:nvPr/>
        </p:nvSpPr>
        <p:spPr>
          <a:xfrm>
            <a:off x="772680" y="4659583"/>
            <a:ext cx="656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+mn-lt"/>
              </a:rPr>
              <a:t>I JEDNORÁZOVÝCH PROSTŘEDKŮ?</a:t>
            </a:r>
            <a:endParaRPr lang="en-GB" sz="2800" dirty="0" err="1">
              <a:latin typeface="+mn-lt"/>
            </a:endParaRPr>
          </a:p>
        </p:txBody>
      </p:sp>
      <p:sp>
        <p:nvSpPr>
          <p:cNvPr id="12" name="Myšlenková bublina: obláček 11">
            <a:extLst>
              <a:ext uri="{FF2B5EF4-FFF2-40B4-BE49-F238E27FC236}">
                <a16:creationId xmlns:a16="http://schemas.microsoft.com/office/drawing/2014/main" id="{B16B3D82-4497-483D-8B28-6688E11F6557}"/>
              </a:ext>
            </a:extLst>
          </p:cNvPr>
          <p:cNvSpPr/>
          <p:nvPr/>
        </p:nvSpPr>
        <p:spPr bwMode="auto">
          <a:xfrm>
            <a:off x="7033261" y="1830852"/>
            <a:ext cx="3208020" cy="2234634"/>
          </a:xfrm>
          <a:prstGeom prst="cloudCallou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800" dirty="0">
                <a:latin typeface="+mn-lt"/>
              </a:rPr>
              <a:t>Je to vůbec </a:t>
            </a:r>
          </a:p>
          <a:p>
            <a:pPr algn="ctr"/>
            <a:r>
              <a:rPr lang="cs-CZ" sz="2800" dirty="0">
                <a:latin typeface="+mn-lt"/>
              </a:rPr>
              <a:t>možné?</a:t>
            </a:r>
          </a:p>
        </p:txBody>
      </p:sp>
    </p:spTree>
    <p:extLst>
      <p:ext uri="{BB962C8B-B14F-4D97-AF65-F5344CB8AC3E}">
        <p14:creationId xmlns:p14="http://schemas.microsoft.com/office/powerpoint/2010/main" val="34714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61DB47-EDBF-4B1C-A8A2-1AAB402A74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79D2197B-1E6B-47FC-B379-A601DE1959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EKOLOGICKÉ?</a:t>
            </a:r>
            <a:endParaRPr lang="en-GB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A5E156-416D-40EC-801E-948FBA5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83487"/>
            <a:ext cx="10753200" cy="451576"/>
          </a:xfrm>
        </p:spPr>
        <p:txBody>
          <a:bodyPr/>
          <a:lstStyle/>
          <a:p>
            <a:r>
              <a:rPr lang="cs-CZ" dirty="0"/>
              <a:t>PŘÍNOSY</a:t>
            </a:r>
            <a:br>
              <a:rPr lang="cs-CZ" dirty="0"/>
            </a:br>
            <a:endParaRPr lang="en-GB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1CF8A47B-6460-435D-979E-83E8A6D7B2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EKONOMICKÉ?</a:t>
            </a:r>
            <a:endParaRPr lang="en-GB" dirty="0"/>
          </a:p>
          <a:p>
            <a:endParaRPr lang="en-GB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40F557B-FDE1-460B-9B02-87532A69DC9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2047535"/>
          </a:xfrm>
        </p:spPr>
        <p:txBody>
          <a:bodyPr/>
          <a:lstStyle/>
          <a:p>
            <a:r>
              <a:rPr lang="cs-CZ" dirty="0">
                <a:solidFill>
                  <a:schemeClr val="accent3"/>
                </a:solidFill>
              </a:rPr>
              <a:t>Snížení množství odpadu</a:t>
            </a:r>
          </a:p>
          <a:p>
            <a:r>
              <a:rPr lang="cs-CZ" dirty="0">
                <a:solidFill>
                  <a:schemeClr val="accent3"/>
                </a:solidFill>
              </a:rPr>
              <a:t>Udržitelnost spotřeby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867F4A38-D966-4371-A7EF-7C651DC189F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1864655"/>
          </a:xfrm>
        </p:spPr>
        <p:txBody>
          <a:bodyPr/>
          <a:lstStyle/>
          <a:p>
            <a:r>
              <a:rPr lang="cs-CZ" dirty="0">
                <a:solidFill>
                  <a:schemeClr val="accent3"/>
                </a:solidFill>
              </a:rPr>
              <a:t>Ú</a:t>
            </a:r>
            <a:r>
              <a:rPr lang="en-GB" dirty="0" err="1">
                <a:solidFill>
                  <a:schemeClr val="accent3"/>
                </a:solidFill>
              </a:rPr>
              <a:t>spor</a:t>
            </a:r>
            <a:r>
              <a:rPr lang="cs-CZ" dirty="0">
                <a:solidFill>
                  <a:schemeClr val="accent3"/>
                </a:solidFill>
              </a:rPr>
              <a:t>y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cs-CZ" dirty="0">
                <a:solidFill>
                  <a:schemeClr val="accent3"/>
                </a:solidFill>
              </a:rPr>
              <a:t>zdravotnických zařízení za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nákup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nových</a:t>
            </a:r>
            <a:r>
              <a:rPr lang="en-GB" dirty="0">
                <a:solidFill>
                  <a:schemeClr val="accent3"/>
                </a:solidFill>
              </a:rPr>
              <a:t>, </a:t>
            </a:r>
            <a:r>
              <a:rPr lang="en-GB" dirty="0" err="1">
                <a:solidFill>
                  <a:schemeClr val="accent3"/>
                </a:solidFill>
              </a:rPr>
              <a:t>zejména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technologicky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cs-CZ" dirty="0">
                <a:solidFill>
                  <a:schemeClr val="accent3"/>
                </a:solidFill>
              </a:rPr>
              <a:t>náročných ZP </a:t>
            </a:r>
            <a:r>
              <a:rPr lang="cs-CZ" sz="2000" dirty="0">
                <a:solidFill>
                  <a:schemeClr val="accent3"/>
                </a:solidFill>
              </a:rPr>
              <a:t>(např. některé katetry – cena až 5000 $!) </a:t>
            </a:r>
            <a:endParaRPr lang="cs-CZ" dirty="0">
              <a:solidFill>
                <a:schemeClr val="accent3"/>
              </a:solidFill>
            </a:endParaRPr>
          </a:p>
          <a:p>
            <a:pPr marL="72000" indent="0">
              <a:buNone/>
            </a:pPr>
            <a:r>
              <a:rPr lang="cs-CZ" sz="2400" dirty="0">
                <a:solidFill>
                  <a:srgbClr val="F01928"/>
                </a:solidFill>
              </a:rPr>
              <a:t> 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EC9FA4-7728-4DEB-98F0-1B91111F5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24" y="3280965"/>
            <a:ext cx="3867150" cy="218122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DC0300-E5C5-4D31-A147-C9587E9DE2B4}"/>
              </a:ext>
            </a:extLst>
          </p:cNvPr>
          <p:cNvSpPr txBox="1"/>
          <p:nvPr/>
        </p:nvSpPr>
        <p:spPr>
          <a:xfrm>
            <a:off x="6423660" y="4326801"/>
            <a:ext cx="4709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0">
              <a:buNone/>
            </a:pPr>
            <a:r>
              <a:rPr lang="cs-CZ" sz="2000" dirty="0">
                <a:solidFill>
                  <a:srgbClr val="F01928"/>
                </a:solidFill>
              </a:rPr>
              <a:t>Omezení? - vstupní investice, nepřímé a skryté náklady (zavedení systému, platby třetím stranám, edukace zaměstnanců, pojištění, validace,…)</a:t>
            </a:r>
            <a:endParaRPr lang="en-GB" sz="2000" dirty="0">
              <a:solidFill>
                <a:srgbClr val="F01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4AF83F-1CB6-4528-A143-2954994403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3A01C6-3970-4F08-929C-F6FE36E4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RIZIKA I.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53DB3F-5040-4D7B-88BF-11F4E0443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r>
              <a:rPr lang="cs-CZ" dirty="0"/>
              <a:t>ZP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nemusí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navrženy</a:t>
            </a:r>
            <a:r>
              <a:rPr lang="en-GB" dirty="0"/>
              <a:t> </a:t>
            </a:r>
            <a:r>
              <a:rPr lang="en-GB" dirty="0" err="1"/>
              <a:t>tak</a:t>
            </a:r>
            <a:r>
              <a:rPr lang="en-GB" dirty="0"/>
              <a:t>, aby </a:t>
            </a:r>
            <a:r>
              <a:rPr lang="en-GB" dirty="0" err="1"/>
              <a:t>umožňovaly</a:t>
            </a:r>
            <a:r>
              <a:rPr lang="en-GB" dirty="0"/>
              <a:t> </a:t>
            </a:r>
            <a:r>
              <a:rPr lang="en-GB" dirty="0" err="1"/>
              <a:t>důkladnou</a:t>
            </a:r>
            <a:r>
              <a:rPr lang="en-GB" dirty="0"/>
              <a:t> </a:t>
            </a:r>
            <a:r>
              <a:rPr lang="en-GB" dirty="0" err="1"/>
              <a:t>dekontaminaci</a:t>
            </a:r>
            <a:r>
              <a:rPr lang="en-GB" dirty="0"/>
              <a:t>.</a:t>
            </a:r>
          </a:p>
          <a:p>
            <a:r>
              <a:rPr lang="en-GB" dirty="0" err="1"/>
              <a:t>Opětovné</a:t>
            </a:r>
            <a:r>
              <a:rPr lang="en-GB" dirty="0"/>
              <a:t> </a:t>
            </a:r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změnit</a:t>
            </a:r>
            <a:r>
              <a:rPr lang="en-GB" dirty="0"/>
              <a:t> </a:t>
            </a:r>
            <a:r>
              <a:rPr lang="en-GB" dirty="0" err="1"/>
              <a:t>vlastnosti</a:t>
            </a:r>
            <a:r>
              <a:rPr lang="en-GB" dirty="0"/>
              <a:t> </a:t>
            </a:r>
            <a:r>
              <a:rPr lang="cs-CZ" dirty="0"/>
              <a:t>ZP</a:t>
            </a:r>
            <a:r>
              <a:rPr lang="en-GB" dirty="0"/>
              <a:t> a v </a:t>
            </a:r>
            <a:r>
              <a:rPr lang="en-GB" dirty="0" err="1"/>
              <a:t>důsledku</a:t>
            </a:r>
            <a:r>
              <a:rPr lang="en-GB" dirty="0"/>
              <a:t> </a:t>
            </a:r>
            <a:r>
              <a:rPr lang="en-GB" dirty="0" err="1"/>
              <a:t>toho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dojít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zhoršení</a:t>
            </a:r>
            <a:r>
              <a:rPr lang="en-GB" dirty="0"/>
              <a:t> </a:t>
            </a:r>
            <a:r>
              <a:rPr lang="cs-CZ" dirty="0"/>
              <a:t>jeho funkce.</a:t>
            </a:r>
            <a:endParaRPr lang="en-GB" dirty="0"/>
          </a:p>
          <a:p>
            <a:r>
              <a:rPr lang="cs-CZ" dirty="0"/>
              <a:t>ZP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neprochází</a:t>
            </a:r>
            <a:r>
              <a:rPr lang="en-GB" dirty="0"/>
              <a:t> </a:t>
            </a:r>
            <a:r>
              <a:rPr lang="en-GB" dirty="0" err="1"/>
              <a:t>rozsáhlým</a:t>
            </a:r>
            <a:r>
              <a:rPr lang="en-GB" dirty="0"/>
              <a:t> </a:t>
            </a:r>
            <a:r>
              <a:rPr lang="en-GB" dirty="0" err="1"/>
              <a:t>testováním</a:t>
            </a:r>
            <a:r>
              <a:rPr lang="en-GB" dirty="0"/>
              <a:t> a </a:t>
            </a:r>
            <a:r>
              <a:rPr lang="en-GB" dirty="0" err="1"/>
              <a:t>zkouškami</a:t>
            </a:r>
            <a:r>
              <a:rPr lang="en-GB" dirty="0"/>
              <a:t> pro </a:t>
            </a:r>
            <a:r>
              <a:rPr lang="en-GB" dirty="0" err="1"/>
              <a:t>opakované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Některé</a:t>
            </a:r>
            <a:r>
              <a:rPr lang="en-GB" dirty="0"/>
              <a:t> </a:t>
            </a:r>
            <a:r>
              <a:rPr lang="en-GB" dirty="0" err="1"/>
              <a:t>materiály</a:t>
            </a:r>
            <a:r>
              <a:rPr lang="en-GB" dirty="0"/>
              <a:t> </a:t>
            </a:r>
            <a:r>
              <a:rPr lang="cs-CZ" dirty="0"/>
              <a:t>ZP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absorbovat</a:t>
            </a:r>
            <a:r>
              <a:rPr lang="en-GB" dirty="0"/>
              <a:t> </a:t>
            </a:r>
            <a:r>
              <a:rPr lang="en-GB" dirty="0" err="1"/>
              <a:t>určité</a:t>
            </a:r>
            <a:r>
              <a:rPr lang="en-GB" dirty="0"/>
              <a:t> </a:t>
            </a:r>
            <a:r>
              <a:rPr lang="en-GB" dirty="0" err="1"/>
              <a:t>chemické</a:t>
            </a:r>
            <a:r>
              <a:rPr lang="en-GB" dirty="0"/>
              <a:t> </a:t>
            </a:r>
            <a:r>
              <a:rPr lang="en-GB" dirty="0" err="1"/>
              <a:t>látky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se z </a:t>
            </a:r>
            <a:r>
              <a:rPr lang="en-GB" dirty="0" err="1"/>
              <a:t>nich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časem</a:t>
            </a:r>
            <a:r>
              <a:rPr lang="en-GB" dirty="0"/>
              <a:t> </a:t>
            </a:r>
            <a:r>
              <a:rPr lang="en-GB" dirty="0" err="1"/>
              <a:t>postupně</a:t>
            </a:r>
            <a:r>
              <a:rPr lang="en-GB" dirty="0"/>
              <a:t> </a:t>
            </a:r>
            <a:r>
              <a:rPr lang="en-GB" dirty="0" err="1"/>
              <a:t>vyluhovat</a:t>
            </a:r>
            <a:r>
              <a:rPr lang="en-GB" dirty="0"/>
              <a:t>.</a:t>
            </a:r>
          </a:p>
          <a:p>
            <a:endParaRPr lang="en-GB" dirty="0"/>
          </a:p>
          <a:p>
            <a:pPr marL="7200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9B0003-6BF3-4021-9924-EEB9B6A1DE23}"/>
              </a:ext>
            </a:extLst>
          </p:cNvPr>
          <p:cNvSpPr txBox="1"/>
          <p:nvPr/>
        </p:nvSpPr>
        <p:spPr>
          <a:xfrm>
            <a:off x="719400" y="5600582"/>
            <a:ext cx="10753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latin typeface="+mn-lt"/>
              </a:rPr>
              <a:t>Zdroj</a:t>
            </a:r>
            <a:r>
              <a:rPr lang="en-GB" sz="1050" dirty="0">
                <a:latin typeface="+mn-lt"/>
              </a:rPr>
              <a:t>: Decontamination and Reprocessing of Medical Devices for Health-care </a:t>
            </a:r>
            <a:r>
              <a:rPr lang="en-GB" sz="1050" dirty="0" err="1">
                <a:latin typeface="+mn-lt"/>
              </a:rPr>
              <a:t>Facil</a:t>
            </a:r>
            <a:r>
              <a:rPr lang="en-GB" sz="1050" dirty="0">
                <a:latin typeface="+mn-lt"/>
              </a:rPr>
              <a:t>- </a:t>
            </a:r>
            <a:r>
              <a:rPr lang="en-GB" sz="1050" dirty="0" err="1">
                <a:latin typeface="+mn-lt"/>
              </a:rPr>
              <a:t>ities</a:t>
            </a:r>
            <a:r>
              <a:rPr lang="en-GB" sz="1050" dirty="0">
                <a:latin typeface="+mn-lt"/>
              </a:rPr>
              <a:t>. World Health Organization and Pan American Health Organization, 2016</a:t>
            </a:r>
          </a:p>
        </p:txBody>
      </p:sp>
    </p:spTree>
    <p:extLst>
      <p:ext uri="{BB962C8B-B14F-4D97-AF65-F5344CB8AC3E}">
        <p14:creationId xmlns:p14="http://schemas.microsoft.com/office/powerpoint/2010/main" val="12921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38C345-6378-4728-9473-68CD0ECFAE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0D16BD-E11E-445A-95E5-C0AE2649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RIZIKA II.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D59D67B-A044-480A-908C-0EB8D64A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Chemikálie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způsobit</a:t>
            </a:r>
            <a:r>
              <a:rPr lang="en-GB" dirty="0"/>
              <a:t> </a:t>
            </a:r>
            <a:r>
              <a:rPr lang="en-GB" dirty="0" err="1"/>
              <a:t>korozi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změnu</a:t>
            </a:r>
            <a:r>
              <a:rPr lang="en-GB" dirty="0"/>
              <a:t> </a:t>
            </a:r>
            <a:r>
              <a:rPr lang="en-GB" dirty="0" err="1"/>
              <a:t>materiálů</a:t>
            </a:r>
            <a:r>
              <a:rPr lang="en-GB" dirty="0"/>
              <a:t> </a:t>
            </a:r>
            <a:r>
              <a:rPr lang="cs-CZ" dirty="0"/>
              <a:t>ZP</a:t>
            </a:r>
            <a:r>
              <a:rPr lang="en-GB" dirty="0"/>
              <a:t>.</a:t>
            </a:r>
          </a:p>
          <a:p>
            <a:r>
              <a:rPr lang="en-GB" dirty="0" err="1"/>
              <a:t>Materiál</a:t>
            </a:r>
            <a:r>
              <a:rPr lang="en-GB" dirty="0"/>
              <a:t> </a:t>
            </a:r>
            <a:r>
              <a:rPr lang="cs-CZ" dirty="0"/>
              <a:t>ZP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opakovaného</a:t>
            </a:r>
            <a:r>
              <a:rPr lang="en-GB" dirty="0"/>
              <a:t> </a:t>
            </a:r>
            <a:r>
              <a:rPr lang="en-GB" dirty="0" err="1"/>
              <a:t>použití</a:t>
            </a:r>
            <a:r>
              <a:rPr lang="en-GB" dirty="0"/>
              <a:t> </a:t>
            </a:r>
            <a:r>
              <a:rPr lang="en-GB" dirty="0" err="1"/>
              <a:t>namáhán</a:t>
            </a:r>
            <a:r>
              <a:rPr lang="en-GB" dirty="0"/>
              <a:t> a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dojít</a:t>
            </a:r>
            <a:r>
              <a:rPr lang="en-GB" dirty="0"/>
              <a:t> k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selhání</a:t>
            </a:r>
            <a:r>
              <a:rPr lang="en-GB" dirty="0"/>
              <a:t>, </a:t>
            </a:r>
            <a:r>
              <a:rPr lang="en-GB" dirty="0" err="1"/>
              <a:t>roztažení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zlomení</a:t>
            </a:r>
            <a:r>
              <a:rPr lang="en-GB" dirty="0"/>
              <a:t>.</a:t>
            </a:r>
          </a:p>
          <a:p>
            <a:r>
              <a:rPr lang="en-GB" dirty="0" err="1"/>
              <a:t>Nedostatečně</a:t>
            </a:r>
            <a:r>
              <a:rPr lang="en-GB" dirty="0"/>
              <a:t> </a:t>
            </a:r>
            <a:r>
              <a:rPr lang="en-GB" dirty="0" err="1"/>
              <a:t>vyčiště</a:t>
            </a:r>
            <a:r>
              <a:rPr lang="cs-CZ" dirty="0"/>
              <a:t>ný ZP může obsahovat</a:t>
            </a:r>
            <a:r>
              <a:rPr lang="en-GB" dirty="0"/>
              <a:t> </a:t>
            </a:r>
            <a:r>
              <a:rPr lang="en-GB" dirty="0" err="1"/>
              <a:t>bakteriální</a:t>
            </a:r>
            <a:r>
              <a:rPr lang="en-GB" dirty="0"/>
              <a:t> </a:t>
            </a:r>
            <a:r>
              <a:rPr lang="en-GB" dirty="0" err="1"/>
              <a:t>endotoxiny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zůstávají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po </a:t>
            </a:r>
            <a:r>
              <a:rPr lang="en-GB" dirty="0" err="1"/>
              <a:t>usmrcení</a:t>
            </a:r>
            <a:r>
              <a:rPr lang="en-GB" dirty="0"/>
              <a:t> </a:t>
            </a:r>
            <a:r>
              <a:rPr lang="en-GB" dirty="0" err="1"/>
              <a:t>bakterií</a:t>
            </a:r>
            <a:r>
              <a:rPr lang="cs-CZ" dirty="0"/>
              <a:t> (např. sterilizací)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5A3DBAA-82BA-4887-8C71-BC8342C14E86}"/>
              </a:ext>
            </a:extLst>
          </p:cNvPr>
          <p:cNvSpPr txBox="1"/>
          <p:nvPr/>
        </p:nvSpPr>
        <p:spPr>
          <a:xfrm>
            <a:off x="719400" y="5600582"/>
            <a:ext cx="10753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latin typeface="+mn-lt"/>
              </a:rPr>
              <a:t>Zdroj</a:t>
            </a:r>
            <a:r>
              <a:rPr lang="en-GB" sz="1050" dirty="0">
                <a:latin typeface="+mn-lt"/>
              </a:rPr>
              <a:t>: Decontamination and Reprocessing of Medical Devices for Health-care </a:t>
            </a:r>
            <a:r>
              <a:rPr lang="en-GB" sz="1050" dirty="0" err="1">
                <a:latin typeface="+mn-lt"/>
              </a:rPr>
              <a:t>Facil</a:t>
            </a:r>
            <a:r>
              <a:rPr lang="en-GB" sz="1050" dirty="0">
                <a:latin typeface="+mn-lt"/>
              </a:rPr>
              <a:t>- </a:t>
            </a:r>
            <a:r>
              <a:rPr lang="en-GB" sz="1050" dirty="0" err="1">
                <a:latin typeface="+mn-lt"/>
              </a:rPr>
              <a:t>ities</a:t>
            </a:r>
            <a:r>
              <a:rPr lang="en-GB" sz="1050" dirty="0">
                <a:latin typeface="+mn-lt"/>
              </a:rPr>
              <a:t>. World Health Organization and Pan American Health Organization, 2016</a:t>
            </a:r>
          </a:p>
        </p:txBody>
      </p:sp>
    </p:spTree>
    <p:extLst>
      <p:ext uri="{BB962C8B-B14F-4D97-AF65-F5344CB8AC3E}">
        <p14:creationId xmlns:p14="http://schemas.microsoft.com/office/powerpoint/2010/main" val="187911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37EA80241EBF42BFFA756428041940" ma:contentTypeVersion="18" ma:contentTypeDescription="Vytvoří nový dokument" ma:contentTypeScope="" ma:versionID="7785506f8cc5a19cf47c6e481ffb1ede">
  <xsd:schema xmlns:xsd="http://www.w3.org/2001/XMLSchema" xmlns:xs="http://www.w3.org/2001/XMLSchema" xmlns:p="http://schemas.microsoft.com/office/2006/metadata/properties" xmlns:ns3="0e1cca98-e1f1-4870-8f4c-5e1301645a7c" xmlns:ns4="86c00d60-4b37-4bc7-969d-e18dde31c0ec" targetNamespace="http://schemas.microsoft.com/office/2006/metadata/properties" ma:root="true" ma:fieldsID="e24978ea6b316396878b9777c1754b8d" ns3:_="" ns4:_="">
    <xsd:import namespace="0e1cca98-e1f1-4870-8f4c-5e1301645a7c"/>
    <xsd:import namespace="86c00d60-4b37-4bc7-969d-e18dde31c0e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cca98-e1f1-4870-8f4c-5e1301645a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00d60-4b37-4bc7-969d-e18dde31c0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6c00d60-4b37-4bc7-969d-e18dde31c0ec" xsi:nil="true"/>
  </documentManagement>
</p:properties>
</file>

<file path=customXml/itemProps1.xml><?xml version="1.0" encoding="utf-8"?>
<ds:datastoreItem xmlns:ds="http://schemas.openxmlformats.org/officeDocument/2006/customXml" ds:itemID="{2AE57315-EECA-4DE7-A2FB-0DB31D87CD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cca98-e1f1-4870-8f4c-5e1301645a7c"/>
    <ds:schemaRef ds:uri="86c00d60-4b37-4bc7-969d-e18dde31c0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BC4096-ECD2-4203-B961-A31717CD98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B905CF-0A3E-476F-8C5A-9DA8B922A696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0e1cca98-e1f1-4870-8f4c-5e1301645a7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6c00d60-4b37-4bc7-969d-e18dde31c0e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3782</TotalTime>
  <Words>2445</Words>
  <Application>Microsoft Office PowerPoint</Application>
  <PresentationFormat>Širokoúhlá obrazovka</PresentationFormat>
  <Paragraphs>230</Paragraphs>
  <Slides>33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Tahoma</vt:lpstr>
      <vt:lpstr>Wingdings</vt:lpstr>
      <vt:lpstr>Prezentace_MU_CZ</vt:lpstr>
      <vt:lpstr>BUDEME OFICIÁLNĚ RESTERILIZOVAT JEDNORÁZOVÉ ZDRAVOTNICKÉ PROSTŘEDKY </vt:lpstr>
      <vt:lpstr>REPROCESSING/OBNOVA ZDRAVOTNICKÉHO PROSTŘEDKU (TERMÍNY V LEGISLATIVĚ EU)</vt:lpstr>
      <vt:lpstr>ZDRAVOTNICKÝ PROSTŘEDEK PRO JEDNO POUŽITÍ = JEDNORÁZOVÝ</vt:lpstr>
      <vt:lpstr>JEDNORÁZOVÉ POMŮCKY VE ZDRAVOTNICTVÍ KDY A PROČ TO ZAČALO?</vt:lpstr>
      <vt:lpstr>NEŠLO BY TO ZNOVU POUŽÍT?</vt:lpstr>
      <vt:lpstr>REPASOVÁNÍ/REPROCESSING/RESTERLIZACE/OBNOVA/PŘEPRACOVÁNÍ/REPASOVÁNÍ/REPROCESSING/RESTERLIZACE/OBNOVA/PŘEPRACOVÁNÍ/REPASOVÁNÍ/REPROCESSING/RESTERLIZACE/OBNOVA/PŘEPRACOVÁNÍ/REPASOVÁNÍ/REPROCESSING/RESTERLIZACE/OBNOVA/PŘEPRACOVÁNÍ/REPASOVÁNÍ/REPROCESSING/RESTERLIZACE/OBNOVA/PŘEPRACOVÁNÍ/REPASOVÁNÍ/REPROCESSING/RESTERLIZACE/OBNOV    </vt:lpstr>
      <vt:lpstr>PŘÍNOSY </vt:lpstr>
      <vt:lpstr>RIZIKA I.</vt:lpstr>
      <vt:lpstr>RIZIKA II.</vt:lpstr>
      <vt:lpstr>ODOLNOST MATERIÁLŮ? ANEB CO SE MŮŽE STÁT I OPAKOVANĚ POUŽITELNÝM…</vt:lpstr>
      <vt:lpstr>KANADA A JEJÍ OTEVŘENÝ PŘÍSTUP</vt:lpstr>
      <vt:lpstr>PŘÍSTUP USA</vt:lpstr>
      <vt:lpstr>VÝVOJ POSTOJE EU</vt:lpstr>
      <vt:lpstr>PRVNÍ VEŘEJNÁ KONZULTACE V EU</vt:lpstr>
      <vt:lpstr>KLÍČOVÁ ZJIŠTĚNÍ</vt:lpstr>
      <vt:lpstr>NAŘÍZENÍ EVROPSKÉHO PARLAMENTU A RADY (EU) 2017/745 O ZDRAVOTNICKÝCH PROSTŘEDCÍCH   </vt:lpstr>
      <vt:lpstr>NAŘÍZENÍ EU 2017/745 O ZP ČLÁNEK 17: PROSTŘEDKY PRO JEDNO POUŽITÍ A JEJICH OBNOVA </vt:lpstr>
      <vt:lpstr>A POKRAČUJE: PROVÁDĚCÍ NAŘÍZENÍ KOMISE (EU) 2020/1207  </vt:lpstr>
      <vt:lpstr>POVINNOSTI ZDRAVOTNICKÝCH ZAŘÍZENÍ I. (převzato od MZ ČR)</vt:lpstr>
      <vt:lpstr>POVINNOSTI ZDRAVOTNICKÝCH ZAŘÍZENÍ II.</vt:lpstr>
      <vt:lpstr>POROVNÁNÍ PŘÍSTUPU EU A ČR</vt:lpstr>
      <vt:lpstr>POSTOJ ČR DANÝ LEGISLATIVOU</vt:lpstr>
      <vt:lpstr>POSTOJ WHO</vt:lpstr>
      <vt:lpstr> JAK FUNGUJE NAŘÍZENÍ Z 2017 V PRAXI?</vt:lpstr>
      <vt:lpstr>Prezentace aplikace PowerPoint</vt:lpstr>
      <vt:lpstr>ZNÁMÁ FAKTA O SOUČASNÉM STAVU</vt:lpstr>
      <vt:lpstr>KANADA (CADTH) 2024 – PŘEHLED DOSTUPNÝCH STUDIÍ O BEZPEČNOSTI OBNOVY </vt:lpstr>
      <vt:lpstr>ETICKÉ ASPEKTY</vt:lpstr>
      <vt:lpstr>PŘÍKLADY JZP NEVHODNÝCH K OBNOVĚ</vt:lpstr>
      <vt:lpstr>JE MOŽNÉ ASPOŇ SPECIFICKY OŠETŘIT REPASOVÁNÍ JZP:</vt:lpstr>
      <vt:lpstr>NA ZÁVĚR - OTÁZKY NA TĚLO</vt:lpstr>
      <vt:lpstr>ASI SE NECHCEME VRACET…...</vt:lpstr>
      <vt:lpstr>ZÁVĚR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Bohdana Rezková</dc:creator>
  <cp:lastModifiedBy>Bohdana Rezková</cp:lastModifiedBy>
  <cp:revision>133</cp:revision>
  <cp:lastPrinted>1601-01-01T00:00:00Z</cp:lastPrinted>
  <dcterms:created xsi:type="dcterms:W3CDTF">2020-09-10T11:40:56Z</dcterms:created>
  <dcterms:modified xsi:type="dcterms:W3CDTF">2024-10-02T07:29:43Z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0x0101002037EA80241EBF42BFFA756428041940</vt:lpwstr>
  </property>
</Properties>
</file>